
<file path=[Content_Types].xml><?xml version="1.0" encoding="utf-8"?>
<Types xmlns="http://schemas.openxmlformats.org/package/2006/content-types">
  <Default Extension="jfif" ContentType="image/jpeg"/>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7" r:id="rId1"/>
  </p:sldMasterIdLst>
  <p:sldIdLst>
    <p:sldId id="257" r:id="rId2"/>
    <p:sldId id="259" r:id="rId3"/>
    <p:sldId id="258" r:id="rId4"/>
    <p:sldId id="261" r:id="rId5"/>
    <p:sldId id="260" r:id="rId6"/>
    <p:sldId id="262" r:id="rId7"/>
    <p:sldId id="263" r:id="rId8"/>
    <p:sldId id="264" r:id="rId9"/>
    <p:sldId id="265" r:id="rId10"/>
    <p:sldId id="266" r:id="rId11"/>
    <p:sldId id="267" r:id="rId12"/>
    <p:sldId id="268" r:id="rId13"/>
  </p:sldIdLst>
  <p:sldSz cx="12192000" cy="6858000"/>
  <p:notesSz cx="7315200" cy="96012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C8C10"/>
    <a:srgbClr val="FAA712"/>
    <a:srgbClr val="000066"/>
    <a:srgbClr val="FF0D3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69" d="100"/>
          <a:sy n="69" d="100"/>
        </p:scale>
        <p:origin x="780" y="15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8" name="Group 7"/>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85000"/>
                  <a:lumOff val="1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lumOff val="1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n-US"/>
              <a:t>Click to edit Master title style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702A5B9F-B602-4D21-AE62-476F55A9CD78}" type="datetimeFigureOut">
              <a:rPr lang="en-US" smtClean="0"/>
              <a:t>17/06/2023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C980E3F-42F3-410D-8C52-63A351A35FE6}" type="slidenum">
              <a:rPr lang="en-US" smtClean="0"/>
              <a:t>‹#›</a:t>
            </a:fld>
            <a:endParaRPr lang="en-US"/>
          </a:p>
        </p:txBody>
      </p:sp>
    </p:spTree>
    <p:extLst>
      <p:ext uri="{BB962C8B-B14F-4D97-AF65-F5344CB8AC3E}">
        <p14:creationId xmlns:p14="http://schemas.microsoft.com/office/powerpoint/2010/main" val="271362904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02A5B9F-B602-4D21-AE62-476F55A9CD78}" type="datetimeFigureOut">
              <a:rPr lang="en-US" smtClean="0"/>
              <a:t>17/06/2023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C980E3F-42F3-410D-8C52-63A351A35FE6}" type="slidenum">
              <a:rPr lang="en-US" smtClean="0"/>
              <a:t>‹#›</a:t>
            </a:fld>
            <a:endParaRPr lang="en-US"/>
          </a:p>
        </p:txBody>
      </p:sp>
    </p:spTree>
    <p:extLst>
      <p:ext uri="{BB962C8B-B14F-4D97-AF65-F5344CB8AC3E}">
        <p14:creationId xmlns:p14="http://schemas.microsoft.com/office/powerpoint/2010/main" val="325926242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02A5B9F-B602-4D21-AE62-476F55A9CD78}" type="datetimeFigureOut">
              <a:rPr lang="en-US" smtClean="0"/>
              <a:t>17/06/2023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C980E3F-42F3-410D-8C52-63A351A35FE6}" type="slidenum">
              <a:rPr lang="en-US" smtClean="0"/>
              <a:t>‹#›</a:t>
            </a:fld>
            <a:endParaRPr lang="en-US"/>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277566523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02A5B9F-B602-4D21-AE62-476F55A9CD78}" type="datetimeFigureOut">
              <a:rPr lang="en-US" smtClean="0"/>
              <a:t>17/06/2023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C980E3F-42F3-410D-8C52-63A351A35FE6}" type="slidenum">
              <a:rPr lang="en-US" smtClean="0"/>
              <a:t>‹#›</a:t>
            </a:fld>
            <a:endParaRPr lang="en-US"/>
          </a:p>
        </p:txBody>
      </p:sp>
    </p:spTree>
    <p:extLst>
      <p:ext uri="{BB962C8B-B14F-4D97-AF65-F5344CB8AC3E}">
        <p14:creationId xmlns:p14="http://schemas.microsoft.com/office/powerpoint/2010/main" val="27343880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02A5B9F-B602-4D21-AE62-476F55A9CD78}" type="datetimeFigureOut">
              <a:rPr lang="en-US" smtClean="0"/>
              <a:t>17/06/2023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C980E3F-42F3-410D-8C52-63A351A35FE6}" type="slidenum">
              <a:rPr lang="en-US" smtClean="0"/>
              <a:t>‹#›</a:t>
            </a:fld>
            <a:endParaRPr lang="en-US"/>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178890269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02A5B9F-B602-4D21-AE62-476F55A9CD78}" type="datetimeFigureOut">
              <a:rPr lang="en-US" smtClean="0"/>
              <a:t>17/06/2023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C980E3F-42F3-410D-8C52-63A351A35FE6}" type="slidenum">
              <a:rPr lang="en-US" smtClean="0"/>
              <a:t>‹#›</a:t>
            </a:fld>
            <a:endParaRPr lang="en-US"/>
          </a:p>
        </p:txBody>
      </p:sp>
    </p:spTree>
    <p:extLst>
      <p:ext uri="{BB962C8B-B14F-4D97-AF65-F5344CB8AC3E}">
        <p14:creationId xmlns:p14="http://schemas.microsoft.com/office/powerpoint/2010/main" val="179606228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02A5B9F-B602-4D21-AE62-476F55A9CD78}" type="datetimeFigureOut">
              <a:rPr lang="en-US" smtClean="0"/>
              <a:t>17/06/2023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C980E3F-42F3-410D-8C52-63A351A35FE6}" type="slidenum">
              <a:rPr lang="en-US" smtClean="0"/>
              <a:t>‹#›</a:t>
            </a:fld>
            <a:endParaRPr lang="en-US"/>
          </a:p>
        </p:txBody>
      </p:sp>
    </p:spTree>
    <p:extLst>
      <p:ext uri="{BB962C8B-B14F-4D97-AF65-F5344CB8AC3E}">
        <p14:creationId xmlns:p14="http://schemas.microsoft.com/office/powerpoint/2010/main" val="304554490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02A5B9F-B602-4D21-AE62-476F55A9CD78}" type="datetimeFigureOut">
              <a:rPr lang="en-US" smtClean="0"/>
              <a:t>17/06/2023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C980E3F-42F3-410D-8C52-63A351A35FE6}" type="slidenum">
              <a:rPr lang="en-US" smtClean="0"/>
              <a:t>‹#›</a:t>
            </a:fld>
            <a:endParaRPr lang="en-US"/>
          </a:p>
        </p:txBody>
      </p:sp>
    </p:spTree>
    <p:extLst>
      <p:ext uri="{BB962C8B-B14F-4D97-AF65-F5344CB8AC3E}">
        <p14:creationId xmlns:p14="http://schemas.microsoft.com/office/powerpoint/2010/main" val="130319604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02A5B9F-B602-4D21-AE62-476F55A9CD78}" type="datetimeFigureOut">
              <a:rPr lang="en-US" smtClean="0"/>
              <a:t>17/06/2023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C980E3F-42F3-410D-8C52-63A351A35FE6}" type="slidenum">
              <a:rPr lang="en-US" smtClean="0"/>
              <a:t>‹#›</a:t>
            </a:fld>
            <a:endParaRPr lang="en-US"/>
          </a:p>
        </p:txBody>
      </p:sp>
    </p:spTree>
    <p:extLst>
      <p:ext uri="{BB962C8B-B14F-4D97-AF65-F5344CB8AC3E}">
        <p14:creationId xmlns:p14="http://schemas.microsoft.com/office/powerpoint/2010/main" val="276111696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02A5B9F-B602-4D21-AE62-476F55A9CD78}" type="datetimeFigureOut">
              <a:rPr lang="en-US" smtClean="0"/>
              <a:t>17/06/2023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C980E3F-42F3-410D-8C52-63A351A35FE6}" type="slidenum">
              <a:rPr lang="en-US" smtClean="0"/>
              <a:t>‹#›</a:t>
            </a:fld>
            <a:endParaRPr lang="en-US"/>
          </a:p>
        </p:txBody>
      </p:sp>
    </p:spTree>
    <p:extLst>
      <p:ext uri="{BB962C8B-B14F-4D97-AF65-F5344CB8AC3E}">
        <p14:creationId xmlns:p14="http://schemas.microsoft.com/office/powerpoint/2010/main" val="165091033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702A5B9F-B602-4D21-AE62-476F55A9CD78}" type="datetimeFigureOut">
              <a:rPr lang="en-US" smtClean="0"/>
              <a:t>17/06/2023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C980E3F-42F3-410D-8C52-63A351A35FE6}" type="slidenum">
              <a:rPr lang="en-US" smtClean="0"/>
              <a:t>‹#›</a:t>
            </a:fld>
            <a:endParaRPr lang="en-US"/>
          </a:p>
        </p:txBody>
      </p:sp>
    </p:spTree>
    <p:extLst>
      <p:ext uri="{BB962C8B-B14F-4D97-AF65-F5344CB8AC3E}">
        <p14:creationId xmlns:p14="http://schemas.microsoft.com/office/powerpoint/2010/main" val="239943571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702A5B9F-B602-4D21-AE62-476F55A9CD78}" type="datetimeFigureOut">
              <a:rPr lang="en-US" smtClean="0"/>
              <a:t>17/06/2023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C980E3F-42F3-410D-8C52-63A351A35FE6}" type="slidenum">
              <a:rPr lang="en-US" smtClean="0"/>
              <a:t>‹#›</a:t>
            </a:fld>
            <a:endParaRPr lang="en-US"/>
          </a:p>
        </p:txBody>
      </p:sp>
    </p:spTree>
    <p:extLst>
      <p:ext uri="{BB962C8B-B14F-4D97-AF65-F5344CB8AC3E}">
        <p14:creationId xmlns:p14="http://schemas.microsoft.com/office/powerpoint/2010/main" val="251583588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702A5B9F-B602-4D21-AE62-476F55A9CD78}" type="datetimeFigureOut">
              <a:rPr lang="en-US" smtClean="0"/>
              <a:t>17/06/2023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C980E3F-42F3-410D-8C52-63A351A35FE6}" type="slidenum">
              <a:rPr lang="en-US" smtClean="0"/>
              <a:t>‹#›</a:t>
            </a:fld>
            <a:endParaRPr lang="en-US"/>
          </a:p>
        </p:txBody>
      </p:sp>
    </p:spTree>
    <p:extLst>
      <p:ext uri="{BB962C8B-B14F-4D97-AF65-F5344CB8AC3E}">
        <p14:creationId xmlns:p14="http://schemas.microsoft.com/office/powerpoint/2010/main" val="59468889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02A5B9F-B602-4D21-AE62-476F55A9CD78}" type="datetimeFigureOut">
              <a:rPr lang="en-US" smtClean="0"/>
              <a:t>17/06/2023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C980E3F-42F3-410D-8C52-63A351A35FE6}" type="slidenum">
              <a:rPr lang="en-US" smtClean="0"/>
              <a:t>‹#›</a:t>
            </a:fld>
            <a:endParaRPr lang="en-US"/>
          </a:p>
        </p:txBody>
      </p:sp>
    </p:spTree>
    <p:extLst>
      <p:ext uri="{BB962C8B-B14F-4D97-AF65-F5344CB8AC3E}">
        <p14:creationId xmlns:p14="http://schemas.microsoft.com/office/powerpoint/2010/main" val="11481407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a:t>Click to edit Master title style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702A5B9F-B602-4D21-AE62-476F55A9CD78}" type="datetimeFigureOut">
              <a:rPr lang="en-US" smtClean="0"/>
              <a:t>17/06/2023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C980E3F-42F3-410D-8C52-63A351A35FE6}" type="slidenum">
              <a:rPr lang="en-US" smtClean="0"/>
              <a:t>‹#›</a:t>
            </a:fld>
            <a:endParaRPr lang="en-US"/>
          </a:p>
        </p:txBody>
      </p:sp>
    </p:spTree>
    <p:extLst>
      <p:ext uri="{BB962C8B-B14F-4D97-AF65-F5344CB8AC3E}">
        <p14:creationId xmlns:p14="http://schemas.microsoft.com/office/powerpoint/2010/main" val="105951345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02A5B9F-B602-4D21-AE62-476F55A9CD78}" type="datetimeFigureOut">
              <a:rPr lang="en-US" smtClean="0"/>
              <a:t>17/06/2023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C980E3F-42F3-410D-8C52-63A351A35FE6}" type="slidenum">
              <a:rPr lang="en-US" smtClean="0"/>
              <a:t>‹#›</a:t>
            </a:fld>
            <a:endParaRPr lang="en-US"/>
          </a:p>
        </p:txBody>
      </p:sp>
    </p:spTree>
    <p:extLst>
      <p:ext uri="{BB962C8B-B14F-4D97-AF65-F5344CB8AC3E}">
        <p14:creationId xmlns:p14="http://schemas.microsoft.com/office/powerpoint/2010/main" val="276178543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8" name="Group 7"/>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85000"/>
                  <a:lumOff val="1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lumOff val="1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702A5B9F-B602-4D21-AE62-476F55A9CD78}" type="datetimeFigureOut">
              <a:rPr lang="en-US" smtClean="0"/>
              <a:t>17/06/2023</a:t>
            </a:fld>
            <a:endParaRPr lang="en-US"/>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9C980E3F-42F3-410D-8C52-63A351A35FE6}" type="slidenum">
              <a:rPr lang="en-US" smtClean="0"/>
              <a:t>‹#›</a:t>
            </a:fld>
            <a:endParaRPr lang="en-US"/>
          </a:p>
        </p:txBody>
      </p:sp>
    </p:spTree>
    <p:extLst>
      <p:ext uri="{BB962C8B-B14F-4D97-AF65-F5344CB8AC3E}">
        <p14:creationId xmlns:p14="http://schemas.microsoft.com/office/powerpoint/2010/main" val="2891154392"/>
      </p:ext>
    </p:extLst>
  </p:cSld>
  <p:clrMap bg1="lt1" tx1="dk1" bg2="lt2" tx2="dk2" accent1="accent1" accent2="accent2" accent3="accent3" accent4="accent4" accent5="accent5" accent6="accent6" hlink="hlink" folHlink="folHlink"/>
  <p:sldLayoutIdLst>
    <p:sldLayoutId id="2147483678" r:id="rId1"/>
    <p:sldLayoutId id="2147483679" r:id="rId2"/>
    <p:sldLayoutId id="2147483680" r:id="rId3"/>
    <p:sldLayoutId id="2147483681" r:id="rId4"/>
    <p:sldLayoutId id="2147483682" r:id="rId5"/>
    <p:sldLayoutId id="2147483683" r:id="rId6"/>
    <p:sldLayoutId id="2147483684" r:id="rId7"/>
    <p:sldLayoutId id="2147483685" r:id="rId8"/>
    <p:sldLayoutId id="2147483686" r:id="rId9"/>
    <p:sldLayoutId id="2147483687" r:id="rId10"/>
    <p:sldLayoutId id="2147483688" r:id="rId11"/>
    <p:sldLayoutId id="2147483689" r:id="rId12"/>
    <p:sldLayoutId id="2147483690" r:id="rId13"/>
    <p:sldLayoutId id="2147483691" r:id="rId14"/>
    <p:sldLayoutId id="2147483692" r:id="rId15"/>
    <p:sldLayoutId id="2147483693"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6.xml"/><Relationship Id="rId6" Type="http://schemas.openxmlformats.org/officeDocument/2006/relationships/image" Target="../media/image5.jpeg"/><Relationship Id="rId5" Type="http://schemas.openxmlformats.org/officeDocument/2006/relationships/image" Target="../media/image4.jpg"/><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40.png"/><Relationship Id="rId7" Type="http://schemas.openxmlformats.org/officeDocument/2006/relationships/image" Target="../media/image44.jfif"/><Relationship Id="rId2" Type="http://schemas.openxmlformats.org/officeDocument/2006/relationships/image" Target="../media/image39.jpg"/><Relationship Id="rId1" Type="http://schemas.openxmlformats.org/officeDocument/2006/relationships/slideLayout" Target="../slideLayouts/slideLayout7.xml"/><Relationship Id="rId6" Type="http://schemas.openxmlformats.org/officeDocument/2006/relationships/image" Target="../media/image43.png"/><Relationship Id="rId5" Type="http://schemas.openxmlformats.org/officeDocument/2006/relationships/image" Target="../media/image42.jfif"/><Relationship Id="rId4" Type="http://schemas.openxmlformats.org/officeDocument/2006/relationships/image" Target="../media/image41.jpg"/></Relationships>
</file>

<file path=ppt/slides/_rels/slide11.xml.rels><?xml version="1.0" encoding="UTF-8" standalone="yes"?>
<Relationships xmlns="http://schemas.openxmlformats.org/package/2006/relationships"><Relationship Id="rId3" Type="http://schemas.openxmlformats.org/officeDocument/2006/relationships/hyperlink" Target="mailto:usasaentp@gmail.com" TargetMode="External"/><Relationship Id="rId2" Type="http://schemas.openxmlformats.org/officeDocument/2006/relationships/hyperlink" Target="mailto:skupadhyay@usasaenterprises.com" TargetMode="External"/><Relationship Id="rId1" Type="http://schemas.openxmlformats.org/officeDocument/2006/relationships/slideLayout" Target="../slideLayouts/slideLayout6.xml"/><Relationship Id="rId6" Type="http://schemas.openxmlformats.org/officeDocument/2006/relationships/image" Target="../media/image6.jpg"/><Relationship Id="rId5" Type="http://schemas.openxmlformats.org/officeDocument/2006/relationships/hyperlink" Target="mailto:info@usasaenterprises.com" TargetMode="External"/><Relationship Id="rId4" Type="http://schemas.openxmlformats.org/officeDocument/2006/relationships/hyperlink" Target="mailto:sanjeev@usasaenterprises.com" TargetMode="External"/></Relationships>
</file>

<file path=ppt/slides/_rels/slide12.xml.rels><?xml version="1.0" encoding="UTF-8" standalone="yes"?>
<Relationships xmlns="http://schemas.openxmlformats.org/package/2006/relationships"><Relationship Id="rId3" Type="http://schemas.openxmlformats.org/officeDocument/2006/relationships/image" Target="../media/image46.jpg"/><Relationship Id="rId2" Type="http://schemas.openxmlformats.org/officeDocument/2006/relationships/image" Target="../media/image45.jp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7.jpg"/><Relationship Id="rId1" Type="http://schemas.openxmlformats.org/officeDocument/2006/relationships/slideLayout" Target="../slideLayouts/slideLayout6.xml"/><Relationship Id="rId4" Type="http://schemas.openxmlformats.org/officeDocument/2006/relationships/image" Target="../media/image6.jpg"/></Relationships>
</file>

<file path=ppt/slides/_rels/slide4.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10.png"/><Relationship Id="rId7" Type="http://schemas.openxmlformats.org/officeDocument/2006/relationships/image" Target="../media/image14.png"/><Relationship Id="rId2" Type="http://schemas.openxmlformats.org/officeDocument/2006/relationships/image" Target="../media/image9.png"/><Relationship Id="rId1" Type="http://schemas.openxmlformats.org/officeDocument/2006/relationships/slideLayout" Target="../slideLayouts/slideLayout6.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 Id="rId9" Type="http://schemas.openxmlformats.org/officeDocument/2006/relationships/image" Target="../media/image6.jpg"/></Relationships>
</file>

<file path=ppt/slides/_rels/slide5.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16.pn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image" Target="../media/image17.png"/><Relationship Id="rId7" Type="http://schemas.openxmlformats.org/officeDocument/2006/relationships/image" Target="../media/image21.png"/><Relationship Id="rId2" Type="http://schemas.openxmlformats.org/officeDocument/2006/relationships/image" Target="../media/image6.jpg"/><Relationship Id="rId1" Type="http://schemas.openxmlformats.org/officeDocument/2006/relationships/slideLayout" Target="../slideLayouts/slideLayout2.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8.png"/></Relationships>
</file>

<file path=ppt/slides/_rels/slide8.xml.rels><?xml version="1.0" encoding="UTF-8" standalone="yes"?>
<Relationships xmlns="http://schemas.openxmlformats.org/package/2006/relationships"><Relationship Id="rId8" Type="http://schemas.openxmlformats.org/officeDocument/2006/relationships/image" Target="../media/image29.jfif"/><Relationship Id="rId3" Type="http://schemas.openxmlformats.org/officeDocument/2006/relationships/image" Target="../media/image24.jfif"/><Relationship Id="rId7" Type="http://schemas.openxmlformats.org/officeDocument/2006/relationships/image" Target="../media/image28.png"/><Relationship Id="rId2" Type="http://schemas.openxmlformats.org/officeDocument/2006/relationships/image" Target="../media/image23.jpg"/><Relationship Id="rId1" Type="http://schemas.openxmlformats.org/officeDocument/2006/relationships/slideLayout" Target="../slideLayouts/slideLayout7.xml"/><Relationship Id="rId6" Type="http://schemas.openxmlformats.org/officeDocument/2006/relationships/image" Target="../media/image27.jfif"/><Relationship Id="rId5" Type="http://schemas.openxmlformats.org/officeDocument/2006/relationships/image" Target="../media/image26.jfif"/><Relationship Id="rId4" Type="http://schemas.openxmlformats.org/officeDocument/2006/relationships/image" Target="../media/image25.png"/><Relationship Id="rId9" Type="http://schemas.openxmlformats.org/officeDocument/2006/relationships/image" Target="../media/image30.png"/></Relationships>
</file>

<file path=ppt/slides/_rels/slide9.xml.rels><?xml version="1.0" encoding="UTF-8" standalone="yes"?>
<Relationships xmlns="http://schemas.openxmlformats.org/package/2006/relationships"><Relationship Id="rId8" Type="http://schemas.openxmlformats.org/officeDocument/2006/relationships/image" Target="../media/image37.jfif"/><Relationship Id="rId3" Type="http://schemas.openxmlformats.org/officeDocument/2006/relationships/image" Target="../media/image32.jfif"/><Relationship Id="rId7" Type="http://schemas.openxmlformats.org/officeDocument/2006/relationships/image" Target="../media/image36.png"/><Relationship Id="rId2" Type="http://schemas.openxmlformats.org/officeDocument/2006/relationships/image" Target="../media/image31.png"/><Relationship Id="rId1" Type="http://schemas.openxmlformats.org/officeDocument/2006/relationships/slideLayout" Target="../slideLayouts/slideLayout7.xml"/><Relationship Id="rId6" Type="http://schemas.openxmlformats.org/officeDocument/2006/relationships/image" Target="../media/image35.png"/><Relationship Id="rId5" Type="http://schemas.openxmlformats.org/officeDocument/2006/relationships/image" Target="../media/image34.jfif"/><Relationship Id="rId4" Type="http://schemas.openxmlformats.org/officeDocument/2006/relationships/image" Target="../media/image33.png"/><Relationship Id="rId9" Type="http://schemas.openxmlformats.org/officeDocument/2006/relationships/image" Target="../media/image38.jfi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916120F-B71F-2A86-37AC-875049A83608}"/>
              </a:ext>
            </a:extLst>
          </p:cNvPr>
          <p:cNvSpPr>
            <a:spLocks noGrp="1"/>
          </p:cNvSpPr>
          <p:nvPr>
            <p:ph type="title"/>
          </p:nvPr>
        </p:nvSpPr>
        <p:spPr>
          <a:xfrm>
            <a:off x="351692" y="0"/>
            <a:ext cx="8890782" cy="6471138"/>
          </a:xfrm>
          <a:blipFill>
            <a:blip r:embed="rId2">
              <a:alphaModFix amt="80000"/>
            </a:blip>
            <a:tile tx="0" ty="0" sx="100000" sy="100000" flip="none" algn="tl"/>
          </a:blipFill>
          <a:effectLst>
            <a:glow rad="228600">
              <a:schemeClr val="accent1">
                <a:satMod val="175000"/>
                <a:alpha val="40000"/>
              </a:schemeClr>
            </a:glow>
          </a:effectLst>
        </p:spPr>
        <p:txBody>
          <a:bodyPr>
            <a:normAutofit fontScale="90000"/>
          </a:bodyPr>
          <a:lstStyle/>
          <a:p>
            <a:pPr algn="ctr"/>
            <a:r>
              <a:rPr lang="en-US" sz="8000" b="1" i="1" dirty="0">
                <a:solidFill>
                  <a:srgbClr val="000066"/>
                </a:solidFill>
                <a:latin typeface="Algerian" panose="04020705040A02060702" pitchFamily="82" charset="0"/>
              </a:rPr>
              <a:t>WELCOME</a:t>
            </a:r>
            <a:r>
              <a:rPr lang="en-US" b="1" i="1" dirty="0">
                <a:solidFill>
                  <a:srgbClr val="000066"/>
                </a:solidFill>
                <a:latin typeface="Algerian" panose="04020705040A02060702" pitchFamily="82" charset="0"/>
              </a:rPr>
              <a:t> </a:t>
            </a:r>
            <a:br>
              <a:rPr lang="en-US" dirty="0">
                <a:solidFill>
                  <a:srgbClr val="000066"/>
                </a:solidFill>
                <a:latin typeface="Algerian" panose="04020705040A02060702" pitchFamily="82" charset="0"/>
              </a:rPr>
            </a:br>
            <a:r>
              <a:rPr lang="en-US" sz="6600" b="1" i="1" dirty="0">
                <a:solidFill>
                  <a:srgbClr val="000066"/>
                </a:solidFill>
                <a:latin typeface="Algerian" panose="04020705040A02060702" pitchFamily="82" charset="0"/>
              </a:rPr>
              <a:t>TO </a:t>
            </a:r>
            <a:br>
              <a:rPr lang="en-US" sz="6600" b="1" i="1" dirty="0">
                <a:solidFill>
                  <a:srgbClr val="000066"/>
                </a:solidFill>
                <a:latin typeface="Algerian" panose="04020705040A02060702" pitchFamily="82" charset="0"/>
              </a:rPr>
            </a:br>
            <a:r>
              <a:rPr lang="en-US" sz="7200" b="1" i="1" u="sng" dirty="0">
                <a:solidFill>
                  <a:srgbClr val="000066"/>
                </a:solidFill>
                <a:latin typeface="Algerian" panose="04020705040A02060702" pitchFamily="82" charset="0"/>
              </a:rPr>
              <a:t>USASA ENTERPRISES PVT LTD</a:t>
            </a:r>
            <a:r>
              <a:rPr lang="en-US" sz="7200" u="sng" dirty="0">
                <a:solidFill>
                  <a:srgbClr val="000066"/>
                </a:solidFill>
                <a:latin typeface="Algerian" panose="04020705040A02060702" pitchFamily="82" charset="0"/>
              </a:rPr>
              <a:t>.</a:t>
            </a:r>
            <a:br>
              <a:rPr lang="en-US" sz="7200" u="sng" dirty="0">
                <a:solidFill>
                  <a:srgbClr val="000066"/>
                </a:solidFill>
                <a:latin typeface="Algerian" panose="04020705040A02060702" pitchFamily="82" charset="0"/>
              </a:rPr>
            </a:br>
            <a:endParaRPr lang="en-US" sz="7200" u="sng" dirty="0">
              <a:solidFill>
                <a:srgbClr val="000066"/>
              </a:solidFill>
              <a:latin typeface="Algerian" panose="04020705040A02060702" pitchFamily="82" charset="0"/>
            </a:endParaRPr>
          </a:p>
        </p:txBody>
      </p:sp>
      <p:pic>
        <p:nvPicPr>
          <p:cNvPr id="7" name="Picture 6" descr="A handshake with a black background&#10;&#10;Description automatically generated with low confidence">
            <a:extLst>
              <a:ext uri="{FF2B5EF4-FFF2-40B4-BE49-F238E27FC236}">
                <a16:creationId xmlns:a16="http://schemas.microsoft.com/office/drawing/2014/main" id="{86122C1E-1249-7F24-FE45-4AB72287641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8882" y="168812"/>
            <a:ext cx="1681363" cy="1247184"/>
          </a:xfrm>
          <a:prstGeom prst="rect">
            <a:avLst/>
          </a:prstGeom>
        </p:spPr>
      </p:pic>
      <p:pic>
        <p:nvPicPr>
          <p:cNvPr id="18" name="Picture 17">
            <a:extLst>
              <a:ext uri="{FF2B5EF4-FFF2-40B4-BE49-F238E27FC236}">
                <a16:creationId xmlns:a16="http://schemas.microsoft.com/office/drawing/2014/main" id="{E614F4D4-F135-43C7-67C7-B2569BB883F2}"/>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351692" y="3962400"/>
            <a:ext cx="8890782" cy="2895600"/>
          </a:xfrm>
          <a:prstGeom prst="rect">
            <a:avLst/>
          </a:prstGeom>
        </p:spPr>
      </p:pic>
      <p:pic>
        <p:nvPicPr>
          <p:cNvPr id="22" name="Picture 21" descr="A picture containing ship, watercraft, sky, transport&#10;&#10;Description automatically generated">
            <a:extLst>
              <a:ext uri="{FF2B5EF4-FFF2-40B4-BE49-F238E27FC236}">
                <a16:creationId xmlns:a16="http://schemas.microsoft.com/office/drawing/2014/main" id="{D40A6260-F38E-8C08-21AB-8C674A7F97EB}"/>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242474" y="3560618"/>
            <a:ext cx="2949526" cy="3079332"/>
          </a:xfrm>
          <a:prstGeom prst="rect">
            <a:avLst/>
          </a:prstGeom>
        </p:spPr>
      </p:pic>
      <p:pic>
        <p:nvPicPr>
          <p:cNvPr id="32" name="Picture 31" descr="A plane flying in the sky&#10;&#10;Description automatically generated with low confidence">
            <a:extLst>
              <a:ext uri="{FF2B5EF4-FFF2-40B4-BE49-F238E27FC236}">
                <a16:creationId xmlns:a16="http://schemas.microsoft.com/office/drawing/2014/main" id="{178C9F97-A26C-2AED-41A4-CD6E16F0D0AA}"/>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242474" y="0"/>
            <a:ext cx="2949526" cy="3962400"/>
          </a:xfrm>
          <a:prstGeom prst="rect">
            <a:avLst/>
          </a:prstGeom>
        </p:spPr>
      </p:pic>
      <p:pic>
        <p:nvPicPr>
          <p:cNvPr id="34" name="Picture 33" descr="A handshake with a black background&#10;&#10;Description automatically generated with low confidence">
            <a:extLst>
              <a:ext uri="{FF2B5EF4-FFF2-40B4-BE49-F238E27FC236}">
                <a16:creationId xmlns:a16="http://schemas.microsoft.com/office/drawing/2014/main" id="{8E0B342B-DC5B-4AAB-79AF-927CD706C16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433139" y="168812"/>
            <a:ext cx="1681363" cy="1247184"/>
          </a:xfrm>
          <a:prstGeom prst="rect">
            <a:avLst/>
          </a:prstGeom>
        </p:spPr>
      </p:pic>
      <p:sp>
        <p:nvSpPr>
          <p:cNvPr id="36" name="TextBox 35">
            <a:extLst>
              <a:ext uri="{FF2B5EF4-FFF2-40B4-BE49-F238E27FC236}">
                <a16:creationId xmlns:a16="http://schemas.microsoft.com/office/drawing/2014/main" id="{6709D3F9-CBC4-A349-E20C-060062857090}"/>
              </a:ext>
            </a:extLst>
          </p:cNvPr>
          <p:cNvSpPr txBox="1"/>
          <p:nvPr/>
        </p:nvSpPr>
        <p:spPr>
          <a:xfrm rot="21360478">
            <a:off x="2163306" y="4961784"/>
            <a:ext cx="6110514" cy="276999"/>
          </a:xfrm>
          <a:prstGeom prst="rect">
            <a:avLst/>
          </a:prstGeom>
          <a:noFill/>
        </p:spPr>
        <p:txBody>
          <a:bodyPr wrap="square">
            <a:spAutoFit/>
          </a:bodyPr>
          <a:lstStyle/>
          <a:p>
            <a:pPr marL="12700">
              <a:lnSpc>
                <a:spcPct val="100000"/>
              </a:lnSpc>
              <a:spcBef>
                <a:spcPts val="105"/>
              </a:spcBef>
            </a:pPr>
            <a:r>
              <a:rPr lang="en-US" sz="1200" b="1" dirty="0">
                <a:latin typeface="Carlito"/>
                <a:cs typeface="Carlito"/>
              </a:rPr>
              <a:t>www.usasaenterprises.com</a:t>
            </a:r>
            <a:endParaRPr lang="en-US" sz="1200" dirty="0">
              <a:latin typeface="Carlito"/>
              <a:cs typeface="Carlito"/>
            </a:endParaRPr>
          </a:p>
        </p:txBody>
      </p:sp>
    </p:spTree>
    <p:extLst>
      <p:ext uri="{BB962C8B-B14F-4D97-AF65-F5344CB8AC3E}">
        <p14:creationId xmlns:p14="http://schemas.microsoft.com/office/powerpoint/2010/main" val="1283952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2000"/>
                                        <p:tgtEl>
                                          <p:spTgt spid="4"/>
                                        </p:tgtEl>
                                      </p:cBhvr>
                                    </p:animEffect>
                                    <p:anim calcmode="lin" valueType="num">
                                      <p:cBhvr>
                                        <p:cTn id="8" dur="2000" fill="hold"/>
                                        <p:tgtEl>
                                          <p:spTgt spid="4"/>
                                        </p:tgtEl>
                                        <p:attrNameLst>
                                          <p:attrName>ppt_w</p:attrName>
                                        </p:attrNameLst>
                                      </p:cBhvr>
                                      <p:tavLst>
                                        <p:tav tm="0" fmla="#ppt_w*sin(2.5*pi*$)">
                                          <p:val>
                                            <p:fltVal val="0"/>
                                          </p:val>
                                        </p:tav>
                                        <p:tav tm="100000">
                                          <p:val>
                                            <p:fltVal val="1"/>
                                          </p:val>
                                        </p:tav>
                                      </p:tavLst>
                                    </p:anim>
                                    <p:anim calcmode="lin" valueType="num">
                                      <p:cBhvr>
                                        <p:cTn id="9" dur="2000" fill="hold"/>
                                        <p:tgtEl>
                                          <p:spTgt spid="4"/>
                                        </p:tgtEl>
                                        <p:attrNameLst>
                                          <p:attrName>ppt_h</p:attrName>
                                        </p:attrNameLst>
                                      </p:cBhvr>
                                      <p:tavLst>
                                        <p:tav tm="0">
                                          <p:val>
                                            <p:strVal val="#ppt_h"/>
                                          </p:val>
                                        </p:tav>
                                        <p:tav tm="100000">
                                          <p:val>
                                            <p:strVal val="#ppt_h"/>
                                          </p:val>
                                        </p:tav>
                                      </p:tavLst>
                                    </p:anim>
                                  </p:childTnLst>
                                </p:cTn>
                              </p:par>
                              <p:par>
                                <p:cTn id="10" presetID="45" presetClass="entr" presetSubtype="0" fill="hold" nodeType="with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2000"/>
                                        <p:tgtEl>
                                          <p:spTgt spid="7"/>
                                        </p:tgtEl>
                                      </p:cBhvr>
                                    </p:animEffect>
                                    <p:anim calcmode="lin" valueType="num">
                                      <p:cBhvr>
                                        <p:cTn id="13" dur="2000" fill="hold"/>
                                        <p:tgtEl>
                                          <p:spTgt spid="7"/>
                                        </p:tgtEl>
                                        <p:attrNameLst>
                                          <p:attrName>ppt_w</p:attrName>
                                        </p:attrNameLst>
                                      </p:cBhvr>
                                      <p:tavLst>
                                        <p:tav tm="0" fmla="#ppt_w*sin(2.5*pi*$)">
                                          <p:val>
                                            <p:fltVal val="0"/>
                                          </p:val>
                                        </p:tav>
                                        <p:tav tm="100000">
                                          <p:val>
                                            <p:fltVal val="1"/>
                                          </p:val>
                                        </p:tav>
                                      </p:tavLst>
                                    </p:anim>
                                    <p:anim calcmode="lin" valueType="num">
                                      <p:cBhvr>
                                        <p:cTn id="14" dur="2000" fill="hold"/>
                                        <p:tgtEl>
                                          <p:spTgt spid="7"/>
                                        </p:tgtEl>
                                        <p:attrNameLst>
                                          <p:attrName>ppt_h</p:attrName>
                                        </p:attrNameLst>
                                      </p:cBhvr>
                                      <p:tavLst>
                                        <p:tav tm="0">
                                          <p:val>
                                            <p:strVal val="#ppt_h"/>
                                          </p:val>
                                        </p:tav>
                                        <p:tav tm="100000">
                                          <p:val>
                                            <p:strVal val="#ppt_h"/>
                                          </p:val>
                                        </p:tav>
                                      </p:tavLst>
                                    </p:anim>
                                  </p:childTnLst>
                                </p:cTn>
                              </p:par>
                              <p:par>
                                <p:cTn id="15" presetID="45" presetClass="entr" presetSubtype="0" fill="hold" nodeType="withEffect">
                                  <p:stCondLst>
                                    <p:cond delay="0"/>
                                  </p:stCondLst>
                                  <p:childTnLst>
                                    <p:set>
                                      <p:cBhvr>
                                        <p:cTn id="16" dur="1" fill="hold">
                                          <p:stCondLst>
                                            <p:cond delay="0"/>
                                          </p:stCondLst>
                                        </p:cTn>
                                        <p:tgtEl>
                                          <p:spTgt spid="18"/>
                                        </p:tgtEl>
                                        <p:attrNameLst>
                                          <p:attrName>style.visibility</p:attrName>
                                        </p:attrNameLst>
                                      </p:cBhvr>
                                      <p:to>
                                        <p:strVal val="visible"/>
                                      </p:to>
                                    </p:set>
                                    <p:animEffect transition="in" filter="fade">
                                      <p:cBhvr>
                                        <p:cTn id="17" dur="2000"/>
                                        <p:tgtEl>
                                          <p:spTgt spid="18"/>
                                        </p:tgtEl>
                                      </p:cBhvr>
                                    </p:animEffect>
                                    <p:anim calcmode="lin" valueType="num">
                                      <p:cBhvr>
                                        <p:cTn id="18" dur="2000" fill="hold"/>
                                        <p:tgtEl>
                                          <p:spTgt spid="18"/>
                                        </p:tgtEl>
                                        <p:attrNameLst>
                                          <p:attrName>ppt_w</p:attrName>
                                        </p:attrNameLst>
                                      </p:cBhvr>
                                      <p:tavLst>
                                        <p:tav tm="0" fmla="#ppt_w*sin(2.5*pi*$)">
                                          <p:val>
                                            <p:fltVal val="0"/>
                                          </p:val>
                                        </p:tav>
                                        <p:tav tm="100000">
                                          <p:val>
                                            <p:fltVal val="1"/>
                                          </p:val>
                                        </p:tav>
                                      </p:tavLst>
                                    </p:anim>
                                    <p:anim calcmode="lin" valueType="num">
                                      <p:cBhvr>
                                        <p:cTn id="19" dur="2000" fill="hold"/>
                                        <p:tgtEl>
                                          <p:spTgt spid="18"/>
                                        </p:tgtEl>
                                        <p:attrNameLst>
                                          <p:attrName>ppt_h</p:attrName>
                                        </p:attrNameLst>
                                      </p:cBhvr>
                                      <p:tavLst>
                                        <p:tav tm="0">
                                          <p:val>
                                            <p:strVal val="#ppt_h"/>
                                          </p:val>
                                        </p:tav>
                                        <p:tav tm="100000">
                                          <p:val>
                                            <p:strVal val="#ppt_h"/>
                                          </p:val>
                                        </p:tav>
                                      </p:tavLst>
                                    </p:anim>
                                  </p:childTnLst>
                                </p:cTn>
                              </p:par>
                              <p:par>
                                <p:cTn id="20" presetID="45" presetClass="entr" presetSubtype="0" fill="hold" nodeType="withEffect">
                                  <p:stCondLst>
                                    <p:cond delay="0"/>
                                  </p:stCondLst>
                                  <p:childTnLst>
                                    <p:set>
                                      <p:cBhvr>
                                        <p:cTn id="21" dur="1" fill="hold">
                                          <p:stCondLst>
                                            <p:cond delay="0"/>
                                          </p:stCondLst>
                                        </p:cTn>
                                        <p:tgtEl>
                                          <p:spTgt spid="22"/>
                                        </p:tgtEl>
                                        <p:attrNameLst>
                                          <p:attrName>style.visibility</p:attrName>
                                        </p:attrNameLst>
                                      </p:cBhvr>
                                      <p:to>
                                        <p:strVal val="visible"/>
                                      </p:to>
                                    </p:set>
                                    <p:animEffect transition="in" filter="fade">
                                      <p:cBhvr>
                                        <p:cTn id="22" dur="2000"/>
                                        <p:tgtEl>
                                          <p:spTgt spid="22"/>
                                        </p:tgtEl>
                                      </p:cBhvr>
                                    </p:animEffect>
                                    <p:anim calcmode="lin" valueType="num">
                                      <p:cBhvr>
                                        <p:cTn id="23" dur="2000" fill="hold"/>
                                        <p:tgtEl>
                                          <p:spTgt spid="22"/>
                                        </p:tgtEl>
                                        <p:attrNameLst>
                                          <p:attrName>ppt_w</p:attrName>
                                        </p:attrNameLst>
                                      </p:cBhvr>
                                      <p:tavLst>
                                        <p:tav tm="0" fmla="#ppt_w*sin(2.5*pi*$)">
                                          <p:val>
                                            <p:fltVal val="0"/>
                                          </p:val>
                                        </p:tav>
                                        <p:tav tm="100000">
                                          <p:val>
                                            <p:fltVal val="1"/>
                                          </p:val>
                                        </p:tav>
                                      </p:tavLst>
                                    </p:anim>
                                    <p:anim calcmode="lin" valueType="num">
                                      <p:cBhvr>
                                        <p:cTn id="24" dur="2000" fill="hold"/>
                                        <p:tgtEl>
                                          <p:spTgt spid="22"/>
                                        </p:tgtEl>
                                        <p:attrNameLst>
                                          <p:attrName>ppt_h</p:attrName>
                                        </p:attrNameLst>
                                      </p:cBhvr>
                                      <p:tavLst>
                                        <p:tav tm="0">
                                          <p:val>
                                            <p:strVal val="#ppt_h"/>
                                          </p:val>
                                        </p:tav>
                                        <p:tav tm="100000">
                                          <p:val>
                                            <p:strVal val="#ppt_h"/>
                                          </p:val>
                                        </p:tav>
                                      </p:tavLst>
                                    </p:anim>
                                  </p:childTnLst>
                                </p:cTn>
                              </p:par>
                              <p:par>
                                <p:cTn id="25" presetID="45" presetClass="entr" presetSubtype="0" fill="hold" nodeType="withEffect">
                                  <p:stCondLst>
                                    <p:cond delay="0"/>
                                  </p:stCondLst>
                                  <p:childTnLst>
                                    <p:set>
                                      <p:cBhvr>
                                        <p:cTn id="26" dur="1" fill="hold">
                                          <p:stCondLst>
                                            <p:cond delay="0"/>
                                          </p:stCondLst>
                                        </p:cTn>
                                        <p:tgtEl>
                                          <p:spTgt spid="32"/>
                                        </p:tgtEl>
                                        <p:attrNameLst>
                                          <p:attrName>style.visibility</p:attrName>
                                        </p:attrNameLst>
                                      </p:cBhvr>
                                      <p:to>
                                        <p:strVal val="visible"/>
                                      </p:to>
                                    </p:set>
                                    <p:animEffect transition="in" filter="fade">
                                      <p:cBhvr>
                                        <p:cTn id="27" dur="2000"/>
                                        <p:tgtEl>
                                          <p:spTgt spid="32"/>
                                        </p:tgtEl>
                                      </p:cBhvr>
                                    </p:animEffect>
                                    <p:anim calcmode="lin" valueType="num">
                                      <p:cBhvr>
                                        <p:cTn id="28" dur="2000" fill="hold"/>
                                        <p:tgtEl>
                                          <p:spTgt spid="32"/>
                                        </p:tgtEl>
                                        <p:attrNameLst>
                                          <p:attrName>ppt_w</p:attrName>
                                        </p:attrNameLst>
                                      </p:cBhvr>
                                      <p:tavLst>
                                        <p:tav tm="0" fmla="#ppt_w*sin(2.5*pi*$)">
                                          <p:val>
                                            <p:fltVal val="0"/>
                                          </p:val>
                                        </p:tav>
                                        <p:tav tm="100000">
                                          <p:val>
                                            <p:fltVal val="1"/>
                                          </p:val>
                                        </p:tav>
                                      </p:tavLst>
                                    </p:anim>
                                    <p:anim calcmode="lin" valueType="num">
                                      <p:cBhvr>
                                        <p:cTn id="29" dur="2000" fill="hold"/>
                                        <p:tgtEl>
                                          <p:spTgt spid="32"/>
                                        </p:tgtEl>
                                        <p:attrNameLst>
                                          <p:attrName>ppt_h</p:attrName>
                                        </p:attrNameLst>
                                      </p:cBhvr>
                                      <p:tavLst>
                                        <p:tav tm="0">
                                          <p:val>
                                            <p:strVal val="#ppt_h"/>
                                          </p:val>
                                        </p:tav>
                                        <p:tav tm="100000">
                                          <p:val>
                                            <p:strVal val="#ppt_h"/>
                                          </p:val>
                                        </p:tav>
                                      </p:tavLst>
                                    </p:anim>
                                  </p:childTnLst>
                                </p:cTn>
                              </p:par>
                              <p:par>
                                <p:cTn id="30" presetID="45" presetClass="entr" presetSubtype="0" fill="hold" nodeType="withEffect">
                                  <p:stCondLst>
                                    <p:cond delay="0"/>
                                  </p:stCondLst>
                                  <p:childTnLst>
                                    <p:set>
                                      <p:cBhvr>
                                        <p:cTn id="31" dur="1" fill="hold">
                                          <p:stCondLst>
                                            <p:cond delay="0"/>
                                          </p:stCondLst>
                                        </p:cTn>
                                        <p:tgtEl>
                                          <p:spTgt spid="34"/>
                                        </p:tgtEl>
                                        <p:attrNameLst>
                                          <p:attrName>style.visibility</p:attrName>
                                        </p:attrNameLst>
                                      </p:cBhvr>
                                      <p:to>
                                        <p:strVal val="visible"/>
                                      </p:to>
                                    </p:set>
                                    <p:animEffect transition="in" filter="fade">
                                      <p:cBhvr>
                                        <p:cTn id="32" dur="2000"/>
                                        <p:tgtEl>
                                          <p:spTgt spid="34"/>
                                        </p:tgtEl>
                                      </p:cBhvr>
                                    </p:animEffect>
                                    <p:anim calcmode="lin" valueType="num">
                                      <p:cBhvr>
                                        <p:cTn id="33" dur="2000" fill="hold"/>
                                        <p:tgtEl>
                                          <p:spTgt spid="34"/>
                                        </p:tgtEl>
                                        <p:attrNameLst>
                                          <p:attrName>ppt_w</p:attrName>
                                        </p:attrNameLst>
                                      </p:cBhvr>
                                      <p:tavLst>
                                        <p:tav tm="0" fmla="#ppt_w*sin(2.5*pi*$)">
                                          <p:val>
                                            <p:fltVal val="0"/>
                                          </p:val>
                                        </p:tav>
                                        <p:tav tm="100000">
                                          <p:val>
                                            <p:fltVal val="1"/>
                                          </p:val>
                                        </p:tav>
                                      </p:tavLst>
                                    </p:anim>
                                    <p:anim calcmode="lin" valueType="num">
                                      <p:cBhvr>
                                        <p:cTn id="34" dur="2000" fill="hold"/>
                                        <p:tgtEl>
                                          <p:spTgt spid="34"/>
                                        </p:tgtEl>
                                        <p:attrNameLst>
                                          <p:attrName>ppt_h</p:attrName>
                                        </p:attrNameLst>
                                      </p:cBhvr>
                                      <p:tavLst>
                                        <p:tav tm="0">
                                          <p:val>
                                            <p:strVal val="#ppt_h"/>
                                          </p:val>
                                        </p:tav>
                                        <p:tav tm="100000">
                                          <p:val>
                                            <p:strVal val="#ppt_h"/>
                                          </p:val>
                                        </p:tav>
                                      </p:tavLst>
                                    </p:anim>
                                  </p:childTnLst>
                                </p:cTn>
                              </p:par>
                              <p:par>
                                <p:cTn id="35" presetID="45" presetClass="entr" presetSubtype="0" fill="hold" grpId="0" nodeType="withEffect">
                                  <p:stCondLst>
                                    <p:cond delay="0"/>
                                  </p:stCondLst>
                                  <p:childTnLst>
                                    <p:set>
                                      <p:cBhvr>
                                        <p:cTn id="36" dur="1" fill="hold">
                                          <p:stCondLst>
                                            <p:cond delay="0"/>
                                          </p:stCondLst>
                                        </p:cTn>
                                        <p:tgtEl>
                                          <p:spTgt spid="36"/>
                                        </p:tgtEl>
                                        <p:attrNameLst>
                                          <p:attrName>style.visibility</p:attrName>
                                        </p:attrNameLst>
                                      </p:cBhvr>
                                      <p:to>
                                        <p:strVal val="visible"/>
                                      </p:to>
                                    </p:set>
                                    <p:animEffect transition="in" filter="fade">
                                      <p:cBhvr>
                                        <p:cTn id="37" dur="2000"/>
                                        <p:tgtEl>
                                          <p:spTgt spid="36"/>
                                        </p:tgtEl>
                                      </p:cBhvr>
                                    </p:animEffect>
                                    <p:anim calcmode="lin" valueType="num">
                                      <p:cBhvr>
                                        <p:cTn id="38" dur="2000" fill="hold"/>
                                        <p:tgtEl>
                                          <p:spTgt spid="36"/>
                                        </p:tgtEl>
                                        <p:attrNameLst>
                                          <p:attrName>ppt_w</p:attrName>
                                        </p:attrNameLst>
                                      </p:cBhvr>
                                      <p:tavLst>
                                        <p:tav tm="0" fmla="#ppt_w*sin(2.5*pi*$)">
                                          <p:val>
                                            <p:fltVal val="0"/>
                                          </p:val>
                                        </p:tav>
                                        <p:tav tm="100000">
                                          <p:val>
                                            <p:fltVal val="1"/>
                                          </p:val>
                                        </p:tav>
                                      </p:tavLst>
                                    </p:anim>
                                    <p:anim calcmode="lin" valueType="num">
                                      <p:cBhvr>
                                        <p:cTn id="39" dur="2000" fill="hold"/>
                                        <p:tgtEl>
                                          <p:spTgt spid="36"/>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36"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black text on a white background&#10;&#10;Description automatically generated with medium confidence">
            <a:extLst>
              <a:ext uri="{FF2B5EF4-FFF2-40B4-BE49-F238E27FC236}">
                <a16:creationId xmlns:a16="http://schemas.microsoft.com/office/drawing/2014/main" id="{F4C226C6-1CFC-A24A-7200-7F980DB90FE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48157" y="5409561"/>
            <a:ext cx="8718111" cy="992031"/>
          </a:xfrm>
          <a:prstGeom prst="rect">
            <a:avLst/>
          </a:prstGeom>
        </p:spPr>
      </p:pic>
      <p:pic>
        <p:nvPicPr>
          <p:cNvPr id="3" name="Picture 2" descr="A picture containing logo, ball, design&#10;&#10;Description automatically generated">
            <a:extLst>
              <a:ext uri="{FF2B5EF4-FFF2-40B4-BE49-F238E27FC236}">
                <a16:creationId xmlns:a16="http://schemas.microsoft.com/office/drawing/2014/main" id="{24C460C1-38C2-FC3A-B523-EC0DD7029FF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50980" y="456408"/>
            <a:ext cx="2786311" cy="1896331"/>
          </a:xfrm>
          <a:prstGeom prst="rect">
            <a:avLst/>
          </a:prstGeom>
        </p:spPr>
      </p:pic>
      <p:pic>
        <p:nvPicPr>
          <p:cNvPr id="4" name="Picture 3" descr="A picture containing text, font, logo, graphics&#10;&#10;Description automatically generated">
            <a:extLst>
              <a:ext uri="{FF2B5EF4-FFF2-40B4-BE49-F238E27FC236}">
                <a16:creationId xmlns:a16="http://schemas.microsoft.com/office/drawing/2014/main" id="{B2EA4D77-B477-295E-E743-E9E182790B9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268399" y="447314"/>
            <a:ext cx="2786312" cy="1896330"/>
          </a:xfrm>
          <a:prstGeom prst="rect">
            <a:avLst/>
          </a:prstGeom>
        </p:spPr>
      </p:pic>
      <p:pic>
        <p:nvPicPr>
          <p:cNvPr id="5" name="Picture 4" descr="A red and white logo with a triangle in the center&#10;&#10;Description automatically generated with low confidence">
            <a:extLst>
              <a:ext uri="{FF2B5EF4-FFF2-40B4-BE49-F238E27FC236}">
                <a16:creationId xmlns:a16="http://schemas.microsoft.com/office/drawing/2014/main" id="{69F849A2-BCD6-58DA-DE67-DDFF6CA538D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967573" y="2689385"/>
            <a:ext cx="2374436" cy="2374436"/>
          </a:xfrm>
          <a:prstGeom prst="rect">
            <a:avLst/>
          </a:prstGeom>
        </p:spPr>
      </p:pic>
      <p:pic>
        <p:nvPicPr>
          <p:cNvPr id="6" name="Picture 5" descr="A picture containing graphics, font, graphic design, logo&#10;&#10;Description automatically generated">
            <a:extLst>
              <a:ext uri="{FF2B5EF4-FFF2-40B4-BE49-F238E27FC236}">
                <a16:creationId xmlns:a16="http://schemas.microsoft.com/office/drawing/2014/main" id="{3B17BB61-D64E-4336-5B2D-226D1AA0672C}"/>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12410" y="2987663"/>
            <a:ext cx="3373088" cy="914596"/>
          </a:xfrm>
          <a:prstGeom prst="rect">
            <a:avLst/>
          </a:prstGeom>
        </p:spPr>
      </p:pic>
      <p:pic>
        <p:nvPicPr>
          <p:cNvPr id="7" name="Picture 6" descr="A picture containing text, font, graphics, white&#10;&#10;Description automatically generated">
            <a:extLst>
              <a:ext uri="{FF2B5EF4-FFF2-40B4-BE49-F238E27FC236}">
                <a16:creationId xmlns:a16="http://schemas.microsoft.com/office/drawing/2014/main" id="{6F099ED5-8BE5-D5DD-531E-9BD623D21D56}"/>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054711" y="2689385"/>
            <a:ext cx="2374435" cy="2374435"/>
          </a:xfrm>
          <a:prstGeom prst="rect">
            <a:avLst/>
          </a:prstGeom>
        </p:spPr>
      </p:pic>
      <p:sp>
        <p:nvSpPr>
          <p:cNvPr id="9" name="TextBox 8">
            <a:extLst>
              <a:ext uri="{FF2B5EF4-FFF2-40B4-BE49-F238E27FC236}">
                <a16:creationId xmlns:a16="http://schemas.microsoft.com/office/drawing/2014/main" id="{D9BA9A3C-DF51-4D64-7C17-09BA621BD4E2}"/>
              </a:ext>
            </a:extLst>
          </p:cNvPr>
          <p:cNvSpPr txBox="1"/>
          <p:nvPr/>
        </p:nvSpPr>
        <p:spPr>
          <a:xfrm>
            <a:off x="4318000" y="6394003"/>
            <a:ext cx="6110514" cy="461665"/>
          </a:xfrm>
          <a:prstGeom prst="rect">
            <a:avLst/>
          </a:prstGeom>
          <a:noFill/>
        </p:spPr>
        <p:txBody>
          <a:bodyPr wrap="square">
            <a:spAutoFit/>
          </a:bodyPr>
          <a:lstStyle/>
          <a:p>
            <a:pPr marL="12700">
              <a:lnSpc>
                <a:spcPct val="100000"/>
              </a:lnSpc>
              <a:spcBef>
                <a:spcPts val="105"/>
              </a:spcBef>
            </a:pPr>
            <a:r>
              <a:rPr lang="en-US" sz="2400" b="1" dirty="0">
                <a:latin typeface="Carlito"/>
                <a:cs typeface="Carlito"/>
              </a:rPr>
              <a:t>www.usasaenterprises.com</a:t>
            </a:r>
            <a:endParaRPr lang="en-US" sz="2400" dirty="0">
              <a:latin typeface="Carlito"/>
              <a:cs typeface="Carlito"/>
            </a:endParaRPr>
          </a:p>
        </p:txBody>
      </p:sp>
    </p:spTree>
    <p:extLst>
      <p:ext uri="{BB962C8B-B14F-4D97-AF65-F5344CB8AC3E}">
        <p14:creationId xmlns:p14="http://schemas.microsoft.com/office/powerpoint/2010/main" val="3158371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style.rotation</p:attrName>
                                        </p:attrNameLst>
                                      </p:cBhvr>
                                      <p:tavLst>
                                        <p:tav tm="0">
                                          <p:val>
                                            <p:fltVal val="90"/>
                                          </p:val>
                                        </p:tav>
                                        <p:tav tm="100000">
                                          <p:val>
                                            <p:fltVal val="0"/>
                                          </p:val>
                                        </p:tav>
                                      </p:tavLst>
                                    </p:anim>
                                    <p:animEffect transition="in" filter="fade">
                                      <p:cBhvr>
                                        <p:cTn id="10" dur="1000"/>
                                        <p:tgtEl>
                                          <p:spTgt spid="2"/>
                                        </p:tgtEl>
                                      </p:cBhvr>
                                    </p:animEffect>
                                  </p:childTnLst>
                                </p:cTn>
                              </p:par>
                              <p:par>
                                <p:cTn id="11" presetID="31" presetClass="entr" presetSubtype="0" fill="hold" nodeType="with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p:cTn id="13" dur="1000" fill="hold"/>
                                        <p:tgtEl>
                                          <p:spTgt spid="3"/>
                                        </p:tgtEl>
                                        <p:attrNameLst>
                                          <p:attrName>ppt_w</p:attrName>
                                        </p:attrNameLst>
                                      </p:cBhvr>
                                      <p:tavLst>
                                        <p:tav tm="0">
                                          <p:val>
                                            <p:fltVal val="0"/>
                                          </p:val>
                                        </p:tav>
                                        <p:tav tm="100000">
                                          <p:val>
                                            <p:strVal val="#ppt_w"/>
                                          </p:val>
                                        </p:tav>
                                      </p:tavLst>
                                    </p:anim>
                                    <p:anim calcmode="lin" valueType="num">
                                      <p:cBhvr>
                                        <p:cTn id="14" dur="1000" fill="hold"/>
                                        <p:tgtEl>
                                          <p:spTgt spid="3"/>
                                        </p:tgtEl>
                                        <p:attrNameLst>
                                          <p:attrName>ppt_h</p:attrName>
                                        </p:attrNameLst>
                                      </p:cBhvr>
                                      <p:tavLst>
                                        <p:tav tm="0">
                                          <p:val>
                                            <p:fltVal val="0"/>
                                          </p:val>
                                        </p:tav>
                                        <p:tav tm="100000">
                                          <p:val>
                                            <p:strVal val="#ppt_h"/>
                                          </p:val>
                                        </p:tav>
                                      </p:tavLst>
                                    </p:anim>
                                    <p:anim calcmode="lin" valueType="num">
                                      <p:cBhvr>
                                        <p:cTn id="15" dur="1000" fill="hold"/>
                                        <p:tgtEl>
                                          <p:spTgt spid="3"/>
                                        </p:tgtEl>
                                        <p:attrNameLst>
                                          <p:attrName>style.rotation</p:attrName>
                                        </p:attrNameLst>
                                      </p:cBhvr>
                                      <p:tavLst>
                                        <p:tav tm="0">
                                          <p:val>
                                            <p:fltVal val="90"/>
                                          </p:val>
                                        </p:tav>
                                        <p:tav tm="100000">
                                          <p:val>
                                            <p:fltVal val="0"/>
                                          </p:val>
                                        </p:tav>
                                      </p:tavLst>
                                    </p:anim>
                                    <p:animEffect transition="in" filter="fade">
                                      <p:cBhvr>
                                        <p:cTn id="16" dur="1000"/>
                                        <p:tgtEl>
                                          <p:spTgt spid="3"/>
                                        </p:tgtEl>
                                      </p:cBhvr>
                                    </p:animEffect>
                                  </p:childTnLst>
                                </p:cTn>
                              </p:par>
                              <p:par>
                                <p:cTn id="17" presetID="31" presetClass="entr" presetSubtype="0" fill="hold" nodeType="with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p:cTn id="19" dur="1000" fill="hold"/>
                                        <p:tgtEl>
                                          <p:spTgt spid="4"/>
                                        </p:tgtEl>
                                        <p:attrNameLst>
                                          <p:attrName>ppt_w</p:attrName>
                                        </p:attrNameLst>
                                      </p:cBhvr>
                                      <p:tavLst>
                                        <p:tav tm="0">
                                          <p:val>
                                            <p:fltVal val="0"/>
                                          </p:val>
                                        </p:tav>
                                        <p:tav tm="100000">
                                          <p:val>
                                            <p:strVal val="#ppt_w"/>
                                          </p:val>
                                        </p:tav>
                                      </p:tavLst>
                                    </p:anim>
                                    <p:anim calcmode="lin" valueType="num">
                                      <p:cBhvr>
                                        <p:cTn id="20" dur="1000" fill="hold"/>
                                        <p:tgtEl>
                                          <p:spTgt spid="4"/>
                                        </p:tgtEl>
                                        <p:attrNameLst>
                                          <p:attrName>ppt_h</p:attrName>
                                        </p:attrNameLst>
                                      </p:cBhvr>
                                      <p:tavLst>
                                        <p:tav tm="0">
                                          <p:val>
                                            <p:fltVal val="0"/>
                                          </p:val>
                                        </p:tav>
                                        <p:tav tm="100000">
                                          <p:val>
                                            <p:strVal val="#ppt_h"/>
                                          </p:val>
                                        </p:tav>
                                      </p:tavLst>
                                    </p:anim>
                                    <p:anim calcmode="lin" valueType="num">
                                      <p:cBhvr>
                                        <p:cTn id="21" dur="1000" fill="hold"/>
                                        <p:tgtEl>
                                          <p:spTgt spid="4"/>
                                        </p:tgtEl>
                                        <p:attrNameLst>
                                          <p:attrName>style.rotation</p:attrName>
                                        </p:attrNameLst>
                                      </p:cBhvr>
                                      <p:tavLst>
                                        <p:tav tm="0">
                                          <p:val>
                                            <p:fltVal val="90"/>
                                          </p:val>
                                        </p:tav>
                                        <p:tav tm="100000">
                                          <p:val>
                                            <p:fltVal val="0"/>
                                          </p:val>
                                        </p:tav>
                                      </p:tavLst>
                                    </p:anim>
                                    <p:animEffect transition="in" filter="fade">
                                      <p:cBhvr>
                                        <p:cTn id="22" dur="1000"/>
                                        <p:tgtEl>
                                          <p:spTgt spid="4"/>
                                        </p:tgtEl>
                                      </p:cBhvr>
                                    </p:animEffect>
                                  </p:childTnLst>
                                </p:cTn>
                              </p:par>
                              <p:par>
                                <p:cTn id="23" presetID="31" presetClass="entr" presetSubtype="0" fill="hold" nodeType="withEffect">
                                  <p:stCondLst>
                                    <p:cond delay="0"/>
                                  </p:stCondLst>
                                  <p:childTnLst>
                                    <p:set>
                                      <p:cBhvr>
                                        <p:cTn id="24" dur="1" fill="hold">
                                          <p:stCondLst>
                                            <p:cond delay="0"/>
                                          </p:stCondLst>
                                        </p:cTn>
                                        <p:tgtEl>
                                          <p:spTgt spid="5"/>
                                        </p:tgtEl>
                                        <p:attrNameLst>
                                          <p:attrName>style.visibility</p:attrName>
                                        </p:attrNameLst>
                                      </p:cBhvr>
                                      <p:to>
                                        <p:strVal val="visible"/>
                                      </p:to>
                                    </p:set>
                                    <p:anim calcmode="lin" valueType="num">
                                      <p:cBhvr>
                                        <p:cTn id="25" dur="1000" fill="hold"/>
                                        <p:tgtEl>
                                          <p:spTgt spid="5"/>
                                        </p:tgtEl>
                                        <p:attrNameLst>
                                          <p:attrName>ppt_w</p:attrName>
                                        </p:attrNameLst>
                                      </p:cBhvr>
                                      <p:tavLst>
                                        <p:tav tm="0">
                                          <p:val>
                                            <p:fltVal val="0"/>
                                          </p:val>
                                        </p:tav>
                                        <p:tav tm="100000">
                                          <p:val>
                                            <p:strVal val="#ppt_w"/>
                                          </p:val>
                                        </p:tav>
                                      </p:tavLst>
                                    </p:anim>
                                    <p:anim calcmode="lin" valueType="num">
                                      <p:cBhvr>
                                        <p:cTn id="26" dur="1000" fill="hold"/>
                                        <p:tgtEl>
                                          <p:spTgt spid="5"/>
                                        </p:tgtEl>
                                        <p:attrNameLst>
                                          <p:attrName>ppt_h</p:attrName>
                                        </p:attrNameLst>
                                      </p:cBhvr>
                                      <p:tavLst>
                                        <p:tav tm="0">
                                          <p:val>
                                            <p:fltVal val="0"/>
                                          </p:val>
                                        </p:tav>
                                        <p:tav tm="100000">
                                          <p:val>
                                            <p:strVal val="#ppt_h"/>
                                          </p:val>
                                        </p:tav>
                                      </p:tavLst>
                                    </p:anim>
                                    <p:anim calcmode="lin" valueType="num">
                                      <p:cBhvr>
                                        <p:cTn id="27" dur="1000" fill="hold"/>
                                        <p:tgtEl>
                                          <p:spTgt spid="5"/>
                                        </p:tgtEl>
                                        <p:attrNameLst>
                                          <p:attrName>style.rotation</p:attrName>
                                        </p:attrNameLst>
                                      </p:cBhvr>
                                      <p:tavLst>
                                        <p:tav tm="0">
                                          <p:val>
                                            <p:fltVal val="90"/>
                                          </p:val>
                                        </p:tav>
                                        <p:tav tm="100000">
                                          <p:val>
                                            <p:fltVal val="0"/>
                                          </p:val>
                                        </p:tav>
                                      </p:tavLst>
                                    </p:anim>
                                    <p:animEffect transition="in" filter="fade">
                                      <p:cBhvr>
                                        <p:cTn id="28" dur="1000"/>
                                        <p:tgtEl>
                                          <p:spTgt spid="5"/>
                                        </p:tgtEl>
                                      </p:cBhvr>
                                    </p:animEffect>
                                  </p:childTnLst>
                                </p:cTn>
                              </p:par>
                              <p:par>
                                <p:cTn id="29" presetID="31" presetClass="entr" presetSubtype="0" fill="hold" nodeType="withEffect">
                                  <p:stCondLst>
                                    <p:cond delay="0"/>
                                  </p:stCondLst>
                                  <p:childTnLst>
                                    <p:set>
                                      <p:cBhvr>
                                        <p:cTn id="30" dur="1" fill="hold">
                                          <p:stCondLst>
                                            <p:cond delay="0"/>
                                          </p:stCondLst>
                                        </p:cTn>
                                        <p:tgtEl>
                                          <p:spTgt spid="6"/>
                                        </p:tgtEl>
                                        <p:attrNameLst>
                                          <p:attrName>style.visibility</p:attrName>
                                        </p:attrNameLst>
                                      </p:cBhvr>
                                      <p:to>
                                        <p:strVal val="visible"/>
                                      </p:to>
                                    </p:set>
                                    <p:anim calcmode="lin" valueType="num">
                                      <p:cBhvr>
                                        <p:cTn id="31" dur="1000" fill="hold"/>
                                        <p:tgtEl>
                                          <p:spTgt spid="6"/>
                                        </p:tgtEl>
                                        <p:attrNameLst>
                                          <p:attrName>ppt_w</p:attrName>
                                        </p:attrNameLst>
                                      </p:cBhvr>
                                      <p:tavLst>
                                        <p:tav tm="0">
                                          <p:val>
                                            <p:fltVal val="0"/>
                                          </p:val>
                                        </p:tav>
                                        <p:tav tm="100000">
                                          <p:val>
                                            <p:strVal val="#ppt_w"/>
                                          </p:val>
                                        </p:tav>
                                      </p:tavLst>
                                    </p:anim>
                                    <p:anim calcmode="lin" valueType="num">
                                      <p:cBhvr>
                                        <p:cTn id="32" dur="1000" fill="hold"/>
                                        <p:tgtEl>
                                          <p:spTgt spid="6"/>
                                        </p:tgtEl>
                                        <p:attrNameLst>
                                          <p:attrName>ppt_h</p:attrName>
                                        </p:attrNameLst>
                                      </p:cBhvr>
                                      <p:tavLst>
                                        <p:tav tm="0">
                                          <p:val>
                                            <p:fltVal val="0"/>
                                          </p:val>
                                        </p:tav>
                                        <p:tav tm="100000">
                                          <p:val>
                                            <p:strVal val="#ppt_h"/>
                                          </p:val>
                                        </p:tav>
                                      </p:tavLst>
                                    </p:anim>
                                    <p:anim calcmode="lin" valueType="num">
                                      <p:cBhvr>
                                        <p:cTn id="33" dur="1000" fill="hold"/>
                                        <p:tgtEl>
                                          <p:spTgt spid="6"/>
                                        </p:tgtEl>
                                        <p:attrNameLst>
                                          <p:attrName>style.rotation</p:attrName>
                                        </p:attrNameLst>
                                      </p:cBhvr>
                                      <p:tavLst>
                                        <p:tav tm="0">
                                          <p:val>
                                            <p:fltVal val="90"/>
                                          </p:val>
                                        </p:tav>
                                        <p:tav tm="100000">
                                          <p:val>
                                            <p:fltVal val="0"/>
                                          </p:val>
                                        </p:tav>
                                      </p:tavLst>
                                    </p:anim>
                                    <p:animEffect transition="in" filter="fade">
                                      <p:cBhvr>
                                        <p:cTn id="34" dur="1000"/>
                                        <p:tgtEl>
                                          <p:spTgt spid="6"/>
                                        </p:tgtEl>
                                      </p:cBhvr>
                                    </p:animEffect>
                                  </p:childTnLst>
                                </p:cTn>
                              </p:par>
                              <p:par>
                                <p:cTn id="35" presetID="31" presetClass="entr" presetSubtype="0" fill="hold" nodeType="withEffect">
                                  <p:stCondLst>
                                    <p:cond delay="0"/>
                                  </p:stCondLst>
                                  <p:childTnLst>
                                    <p:set>
                                      <p:cBhvr>
                                        <p:cTn id="36" dur="1" fill="hold">
                                          <p:stCondLst>
                                            <p:cond delay="0"/>
                                          </p:stCondLst>
                                        </p:cTn>
                                        <p:tgtEl>
                                          <p:spTgt spid="7"/>
                                        </p:tgtEl>
                                        <p:attrNameLst>
                                          <p:attrName>style.visibility</p:attrName>
                                        </p:attrNameLst>
                                      </p:cBhvr>
                                      <p:to>
                                        <p:strVal val="visible"/>
                                      </p:to>
                                    </p:set>
                                    <p:anim calcmode="lin" valueType="num">
                                      <p:cBhvr>
                                        <p:cTn id="37" dur="1000" fill="hold"/>
                                        <p:tgtEl>
                                          <p:spTgt spid="7"/>
                                        </p:tgtEl>
                                        <p:attrNameLst>
                                          <p:attrName>ppt_w</p:attrName>
                                        </p:attrNameLst>
                                      </p:cBhvr>
                                      <p:tavLst>
                                        <p:tav tm="0">
                                          <p:val>
                                            <p:fltVal val="0"/>
                                          </p:val>
                                        </p:tav>
                                        <p:tav tm="100000">
                                          <p:val>
                                            <p:strVal val="#ppt_w"/>
                                          </p:val>
                                        </p:tav>
                                      </p:tavLst>
                                    </p:anim>
                                    <p:anim calcmode="lin" valueType="num">
                                      <p:cBhvr>
                                        <p:cTn id="38" dur="1000" fill="hold"/>
                                        <p:tgtEl>
                                          <p:spTgt spid="7"/>
                                        </p:tgtEl>
                                        <p:attrNameLst>
                                          <p:attrName>ppt_h</p:attrName>
                                        </p:attrNameLst>
                                      </p:cBhvr>
                                      <p:tavLst>
                                        <p:tav tm="0">
                                          <p:val>
                                            <p:fltVal val="0"/>
                                          </p:val>
                                        </p:tav>
                                        <p:tav tm="100000">
                                          <p:val>
                                            <p:strVal val="#ppt_h"/>
                                          </p:val>
                                        </p:tav>
                                      </p:tavLst>
                                    </p:anim>
                                    <p:anim calcmode="lin" valueType="num">
                                      <p:cBhvr>
                                        <p:cTn id="39" dur="1000" fill="hold"/>
                                        <p:tgtEl>
                                          <p:spTgt spid="7"/>
                                        </p:tgtEl>
                                        <p:attrNameLst>
                                          <p:attrName>style.rotation</p:attrName>
                                        </p:attrNameLst>
                                      </p:cBhvr>
                                      <p:tavLst>
                                        <p:tav tm="0">
                                          <p:val>
                                            <p:fltVal val="90"/>
                                          </p:val>
                                        </p:tav>
                                        <p:tav tm="100000">
                                          <p:val>
                                            <p:fltVal val="0"/>
                                          </p:val>
                                        </p:tav>
                                      </p:tavLst>
                                    </p:anim>
                                    <p:animEffect transition="in" filter="fade">
                                      <p:cBhvr>
                                        <p:cTn id="40" dur="1000"/>
                                        <p:tgtEl>
                                          <p:spTgt spid="7"/>
                                        </p:tgtEl>
                                      </p:cBhvr>
                                    </p:animEffect>
                                  </p:childTnLst>
                                </p:cTn>
                              </p:par>
                              <p:par>
                                <p:cTn id="41" presetID="31" presetClass="entr" presetSubtype="0" fill="hold" grpId="0" nodeType="withEffect">
                                  <p:stCondLst>
                                    <p:cond delay="0"/>
                                  </p:stCondLst>
                                  <p:childTnLst>
                                    <p:set>
                                      <p:cBhvr>
                                        <p:cTn id="42" dur="1" fill="hold">
                                          <p:stCondLst>
                                            <p:cond delay="0"/>
                                          </p:stCondLst>
                                        </p:cTn>
                                        <p:tgtEl>
                                          <p:spTgt spid="9"/>
                                        </p:tgtEl>
                                        <p:attrNameLst>
                                          <p:attrName>style.visibility</p:attrName>
                                        </p:attrNameLst>
                                      </p:cBhvr>
                                      <p:to>
                                        <p:strVal val="visible"/>
                                      </p:to>
                                    </p:set>
                                    <p:anim calcmode="lin" valueType="num">
                                      <p:cBhvr>
                                        <p:cTn id="43" dur="1000" fill="hold"/>
                                        <p:tgtEl>
                                          <p:spTgt spid="9"/>
                                        </p:tgtEl>
                                        <p:attrNameLst>
                                          <p:attrName>ppt_w</p:attrName>
                                        </p:attrNameLst>
                                      </p:cBhvr>
                                      <p:tavLst>
                                        <p:tav tm="0">
                                          <p:val>
                                            <p:fltVal val="0"/>
                                          </p:val>
                                        </p:tav>
                                        <p:tav tm="100000">
                                          <p:val>
                                            <p:strVal val="#ppt_w"/>
                                          </p:val>
                                        </p:tav>
                                      </p:tavLst>
                                    </p:anim>
                                    <p:anim calcmode="lin" valueType="num">
                                      <p:cBhvr>
                                        <p:cTn id="44" dur="1000" fill="hold"/>
                                        <p:tgtEl>
                                          <p:spTgt spid="9"/>
                                        </p:tgtEl>
                                        <p:attrNameLst>
                                          <p:attrName>ppt_h</p:attrName>
                                        </p:attrNameLst>
                                      </p:cBhvr>
                                      <p:tavLst>
                                        <p:tav tm="0">
                                          <p:val>
                                            <p:fltVal val="0"/>
                                          </p:val>
                                        </p:tav>
                                        <p:tav tm="100000">
                                          <p:val>
                                            <p:strVal val="#ppt_h"/>
                                          </p:val>
                                        </p:tav>
                                      </p:tavLst>
                                    </p:anim>
                                    <p:anim calcmode="lin" valueType="num">
                                      <p:cBhvr>
                                        <p:cTn id="45" dur="1000" fill="hold"/>
                                        <p:tgtEl>
                                          <p:spTgt spid="9"/>
                                        </p:tgtEl>
                                        <p:attrNameLst>
                                          <p:attrName>style.rotation</p:attrName>
                                        </p:attrNameLst>
                                      </p:cBhvr>
                                      <p:tavLst>
                                        <p:tav tm="0">
                                          <p:val>
                                            <p:fltVal val="90"/>
                                          </p:val>
                                        </p:tav>
                                        <p:tav tm="100000">
                                          <p:val>
                                            <p:fltVal val="0"/>
                                          </p:val>
                                        </p:tav>
                                      </p:tavLst>
                                    </p:anim>
                                    <p:animEffect transition="in" filter="fade">
                                      <p:cBhvr>
                                        <p:cTn id="46"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81FEB8E6-320E-978A-71F6-75CC2FF832F7}"/>
              </a:ext>
            </a:extLst>
          </p:cNvPr>
          <p:cNvSpPr txBox="1"/>
          <p:nvPr/>
        </p:nvSpPr>
        <p:spPr>
          <a:xfrm>
            <a:off x="67731" y="763899"/>
            <a:ext cx="8148013" cy="1415772"/>
          </a:xfrm>
          <a:prstGeom prst="rect">
            <a:avLst/>
          </a:prstGeom>
          <a:noFill/>
        </p:spPr>
        <p:txBody>
          <a:bodyPr wrap="square">
            <a:spAutoFit/>
          </a:bodyPr>
          <a:lstStyle/>
          <a:p>
            <a:pPr marL="0" marR="0">
              <a:spcBef>
                <a:spcPts val="0"/>
              </a:spcBef>
              <a:spcAft>
                <a:spcPts val="0"/>
              </a:spcAft>
            </a:pPr>
            <a:r>
              <a:rPr lang="en-US" sz="3200" b="1" dirty="0">
                <a:solidFill>
                  <a:schemeClr val="tx2">
                    <a:lumMod val="75000"/>
                  </a:schemeClr>
                </a:solidFill>
                <a:effectLst/>
                <a:latin typeface="Algerian" panose="04020705040A02060702" pitchFamily="82" charset="0"/>
                <a:ea typeface="Calibri" panose="020F0502020204030204" pitchFamily="34" charset="0"/>
              </a:rPr>
              <a:t>USASA ENTERPRISES Pvt Ltd.</a:t>
            </a:r>
            <a:endParaRPr lang="en-US" sz="2400" dirty="0">
              <a:solidFill>
                <a:schemeClr val="tx2">
                  <a:lumMod val="75000"/>
                </a:schemeClr>
              </a:solidFill>
              <a:effectLst/>
              <a:latin typeface="Algerian" panose="04020705040A02060702" pitchFamily="82" charset="0"/>
              <a:ea typeface="Calibri" panose="020F0502020204030204" pitchFamily="34" charset="0"/>
            </a:endParaRPr>
          </a:p>
          <a:p>
            <a:pPr marL="0" marR="0">
              <a:spcBef>
                <a:spcPts val="0"/>
              </a:spcBef>
              <a:spcAft>
                <a:spcPts val="0"/>
              </a:spcAft>
            </a:pPr>
            <a:r>
              <a:rPr lang="en-US" sz="1800" b="1" dirty="0">
                <a:solidFill>
                  <a:schemeClr val="tx2">
                    <a:lumMod val="75000"/>
                  </a:schemeClr>
                </a:solidFill>
                <a:effectLst/>
                <a:latin typeface="Tahoma" panose="020B0604030504040204" pitchFamily="34" charset="0"/>
                <a:ea typeface="Calibri" panose="020F0502020204030204" pitchFamily="34" charset="0"/>
              </a:rPr>
              <a:t> </a:t>
            </a:r>
            <a:endParaRPr lang="en-US" sz="2400" dirty="0">
              <a:solidFill>
                <a:schemeClr val="tx2">
                  <a:lumMod val="75000"/>
                </a:schemeClr>
              </a:solidFill>
              <a:effectLst/>
              <a:latin typeface="Amasis MT Pro Black" panose="02040A04050005020304" pitchFamily="18" charset="0"/>
              <a:ea typeface="Calibri" panose="020F0502020204030204" pitchFamily="34" charset="0"/>
            </a:endParaRPr>
          </a:p>
          <a:p>
            <a:pPr marL="0" marR="0">
              <a:spcBef>
                <a:spcPts val="0"/>
              </a:spcBef>
              <a:spcAft>
                <a:spcPts val="0"/>
              </a:spcAft>
            </a:pPr>
            <a:r>
              <a:rPr lang="en-US" sz="1800" b="1" dirty="0">
                <a:solidFill>
                  <a:schemeClr val="tx2">
                    <a:lumMod val="75000"/>
                  </a:schemeClr>
                </a:solidFill>
                <a:effectLst/>
                <a:latin typeface="Amasis MT Pro Black" panose="02040A04050005020304" pitchFamily="18" charset="0"/>
                <a:ea typeface="Calibri" panose="020F0502020204030204" pitchFamily="34" charset="0"/>
              </a:rPr>
              <a:t>B-72/73, ROHIT HOUSE, T/F,  Vishwakarma Colony</a:t>
            </a:r>
            <a:endParaRPr lang="en-US" sz="2400" dirty="0">
              <a:solidFill>
                <a:schemeClr val="tx2">
                  <a:lumMod val="75000"/>
                </a:schemeClr>
              </a:solidFill>
              <a:effectLst/>
              <a:latin typeface="Amasis MT Pro Black" panose="02040A04050005020304" pitchFamily="18" charset="0"/>
              <a:ea typeface="Calibri" panose="020F0502020204030204" pitchFamily="34" charset="0"/>
            </a:endParaRPr>
          </a:p>
          <a:p>
            <a:r>
              <a:rPr lang="en-US" sz="1800" b="1" dirty="0">
                <a:solidFill>
                  <a:schemeClr val="tx2">
                    <a:lumMod val="75000"/>
                  </a:schemeClr>
                </a:solidFill>
                <a:effectLst/>
                <a:latin typeface="Amasis MT Pro Black" panose="02040A04050005020304" pitchFamily="18" charset="0"/>
                <a:ea typeface="Calibri" panose="020F0502020204030204" pitchFamily="34" charset="0"/>
              </a:rPr>
              <a:t>PUL PAHLADPUR, SOUTH DELHI, Delhi -110044, INDIA</a:t>
            </a:r>
            <a:endParaRPr lang="en-US" dirty="0">
              <a:solidFill>
                <a:schemeClr val="tx2">
                  <a:lumMod val="75000"/>
                </a:schemeClr>
              </a:solidFill>
              <a:latin typeface="Amasis MT Pro Black" panose="02040A04050005020304" pitchFamily="18" charset="0"/>
            </a:endParaRPr>
          </a:p>
        </p:txBody>
      </p:sp>
      <p:sp>
        <p:nvSpPr>
          <p:cNvPr id="8" name="Title 7">
            <a:extLst>
              <a:ext uri="{FF2B5EF4-FFF2-40B4-BE49-F238E27FC236}">
                <a16:creationId xmlns:a16="http://schemas.microsoft.com/office/drawing/2014/main" id="{A7E84077-7900-F79F-672D-F0C77F10E96C}"/>
              </a:ext>
            </a:extLst>
          </p:cNvPr>
          <p:cNvSpPr>
            <a:spLocks noGrp="1"/>
          </p:cNvSpPr>
          <p:nvPr>
            <p:ph type="title"/>
          </p:nvPr>
        </p:nvSpPr>
        <p:spPr>
          <a:xfrm>
            <a:off x="26166" y="13849"/>
            <a:ext cx="8596668" cy="1320800"/>
          </a:xfrm>
        </p:spPr>
        <p:txBody>
          <a:bodyPr/>
          <a:lstStyle/>
          <a:p>
            <a:r>
              <a:rPr lang="en-US" b="1" dirty="0">
                <a:solidFill>
                  <a:schemeClr val="accent6">
                    <a:lumMod val="75000"/>
                  </a:schemeClr>
                </a:solidFill>
                <a:latin typeface="Amasis MT Pro Black" panose="02040A04050005020304" pitchFamily="18" charset="0"/>
              </a:rPr>
              <a:t>Company Details….</a:t>
            </a:r>
          </a:p>
        </p:txBody>
      </p:sp>
      <p:sp>
        <p:nvSpPr>
          <p:cNvPr id="9" name="Rectangle 8">
            <a:extLst>
              <a:ext uri="{FF2B5EF4-FFF2-40B4-BE49-F238E27FC236}">
                <a16:creationId xmlns:a16="http://schemas.microsoft.com/office/drawing/2014/main" id="{2FF64956-CA97-9829-AF4B-36B990724174}"/>
              </a:ext>
            </a:extLst>
          </p:cNvPr>
          <p:cNvSpPr/>
          <p:nvPr/>
        </p:nvSpPr>
        <p:spPr>
          <a:xfrm>
            <a:off x="954420" y="2179671"/>
            <a:ext cx="7261326" cy="1113027"/>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r>
              <a:rPr lang="en-US" sz="1600" b="1" dirty="0">
                <a:latin typeface="Amasis MT Pro Black" panose="02040A04050005020304" pitchFamily="18" charset="0"/>
              </a:rPr>
              <a:t>Name:- Sanjay Upadhyay</a:t>
            </a:r>
          </a:p>
          <a:p>
            <a:r>
              <a:rPr lang="en-US" sz="1600" b="1" dirty="0">
                <a:latin typeface="Amasis MT Pro Black" panose="02040A04050005020304" pitchFamily="18" charset="0"/>
              </a:rPr>
              <a:t>Contact No:- 9582421000</a:t>
            </a:r>
          </a:p>
          <a:p>
            <a:r>
              <a:rPr lang="en-US" sz="1600" b="1" dirty="0">
                <a:latin typeface="Amasis MT Pro Black" panose="02040A04050005020304" pitchFamily="18" charset="0"/>
              </a:rPr>
              <a:t>Email Id:- </a:t>
            </a:r>
            <a:r>
              <a:rPr lang="en-US" sz="1600" b="1" dirty="0">
                <a:latin typeface="Amasis MT Pro Black" panose="02040A04050005020304" pitchFamily="18" charset="0"/>
                <a:hlinkClick r:id="rId2"/>
              </a:rPr>
              <a:t>skupadhyay@usasaenterprises.com</a:t>
            </a:r>
            <a:endParaRPr lang="en-US" sz="1600" b="1" dirty="0">
              <a:latin typeface="Amasis MT Pro Black" panose="02040A04050005020304" pitchFamily="18" charset="0"/>
            </a:endParaRPr>
          </a:p>
          <a:p>
            <a:r>
              <a:rPr lang="en-US" sz="1600" b="1" dirty="0">
                <a:latin typeface="Amasis MT Pro Black" panose="02040A04050005020304" pitchFamily="18" charset="0"/>
                <a:hlinkClick r:id="rId3"/>
              </a:rPr>
              <a:t>usasaentp@gmail.com</a:t>
            </a:r>
            <a:endParaRPr lang="en-US" sz="1600" b="1" dirty="0">
              <a:latin typeface="Amasis MT Pro Black" panose="02040A04050005020304" pitchFamily="18" charset="0"/>
            </a:endParaRPr>
          </a:p>
        </p:txBody>
      </p:sp>
      <p:sp>
        <p:nvSpPr>
          <p:cNvPr id="10" name="Rectangle 9">
            <a:extLst>
              <a:ext uri="{FF2B5EF4-FFF2-40B4-BE49-F238E27FC236}">
                <a16:creationId xmlns:a16="http://schemas.microsoft.com/office/drawing/2014/main" id="{A769B045-ACC5-8F6A-8CD5-16FA143704FC}"/>
              </a:ext>
            </a:extLst>
          </p:cNvPr>
          <p:cNvSpPr/>
          <p:nvPr/>
        </p:nvSpPr>
        <p:spPr>
          <a:xfrm>
            <a:off x="954419" y="3279183"/>
            <a:ext cx="7261326" cy="1113026"/>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r>
              <a:rPr lang="en-US" sz="1800" dirty="0">
                <a:latin typeface="Amasis MT Pro Black" panose="02040A04050005020304" pitchFamily="18" charset="0"/>
              </a:rPr>
              <a:t>Name:- Sanjeev Kumar Yadav</a:t>
            </a:r>
          </a:p>
          <a:p>
            <a:r>
              <a:rPr lang="en-US" sz="1800" dirty="0">
                <a:latin typeface="Amasis MT Pro Black" panose="02040A04050005020304" pitchFamily="18" charset="0"/>
              </a:rPr>
              <a:t>Contact No:- 9711117753,9716163456</a:t>
            </a:r>
          </a:p>
          <a:p>
            <a:r>
              <a:rPr lang="en-US" sz="1800" dirty="0">
                <a:latin typeface="Amasis MT Pro Black" panose="02040A04050005020304" pitchFamily="18" charset="0"/>
              </a:rPr>
              <a:t>Email Id:- </a:t>
            </a:r>
            <a:r>
              <a:rPr lang="en-US" sz="1800" dirty="0">
                <a:latin typeface="Amasis MT Pro Black" panose="02040A04050005020304" pitchFamily="18" charset="0"/>
                <a:hlinkClick r:id="rId4"/>
              </a:rPr>
              <a:t>sanjeev@usasaenterprises.com</a:t>
            </a:r>
            <a:endParaRPr lang="en-US" sz="1800" dirty="0">
              <a:latin typeface="Amasis MT Pro Black" panose="02040A04050005020304" pitchFamily="18" charset="0"/>
            </a:endParaRPr>
          </a:p>
          <a:p>
            <a:r>
              <a:rPr lang="en-US" sz="1800" dirty="0">
                <a:latin typeface="Amasis MT Pro Black" panose="02040A04050005020304" pitchFamily="18" charset="0"/>
                <a:hlinkClick r:id="rId3"/>
              </a:rPr>
              <a:t>usasaentp@gmail.com</a:t>
            </a:r>
            <a:endParaRPr lang="en-US" sz="1800" dirty="0">
              <a:latin typeface="Amasis MT Pro Black" panose="02040A04050005020304" pitchFamily="18" charset="0"/>
            </a:endParaRPr>
          </a:p>
        </p:txBody>
      </p:sp>
      <p:sp>
        <p:nvSpPr>
          <p:cNvPr id="11" name="Rectangle 10">
            <a:extLst>
              <a:ext uri="{FF2B5EF4-FFF2-40B4-BE49-F238E27FC236}">
                <a16:creationId xmlns:a16="http://schemas.microsoft.com/office/drawing/2014/main" id="{DE2E9B1A-2EC2-ECD7-7D11-6A4AC46AD67A}"/>
              </a:ext>
            </a:extLst>
          </p:cNvPr>
          <p:cNvSpPr/>
          <p:nvPr/>
        </p:nvSpPr>
        <p:spPr>
          <a:xfrm>
            <a:off x="954426" y="5708073"/>
            <a:ext cx="7275174" cy="1113026"/>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r>
              <a:rPr lang="en-US" sz="1800" dirty="0">
                <a:latin typeface="Amasis MT Pro Black" panose="02040A04050005020304" pitchFamily="18" charset="0"/>
              </a:rPr>
              <a:t>Name:- Mohd. Anjar</a:t>
            </a:r>
          </a:p>
          <a:p>
            <a:r>
              <a:rPr lang="en-US" sz="1800" dirty="0">
                <a:latin typeface="Amasis MT Pro Black" panose="02040A04050005020304" pitchFamily="18" charset="0"/>
              </a:rPr>
              <a:t>Contact No:- 9711117853</a:t>
            </a:r>
          </a:p>
          <a:p>
            <a:r>
              <a:rPr lang="en-US" sz="1800" dirty="0">
                <a:latin typeface="Amasis MT Pro Black" panose="02040A04050005020304" pitchFamily="18" charset="0"/>
              </a:rPr>
              <a:t>Email Id:- </a:t>
            </a:r>
            <a:r>
              <a:rPr lang="en-US" sz="1800" dirty="0">
                <a:latin typeface="Amasis MT Pro Black" panose="02040A04050005020304" pitchFamily="18" charset="0"/>
                <a:hlinkClick r:id="rId5"/>
              </a:rPr>
              <a:t>info@usasaenterprises.com</a:t>
            </a:r>
            <a:endParaRPr lang="en-US" sz="1800" dirty="0">
              <a:latin typeface="Amasis MT Pro Black" panose="02040A04050005020304" pitchFamily="18" charset="0"/>
            </a:endParaRPr>
          </a:p>
          <a:p>
            <a:r>
              <a:rPr lang="en-US" sz="1800" dirty="0">
                <a:latin typeface="Amasis MT Pro Black" panose="02040A04050005020304" pitchFamily="18" charset="0"/>
                <a:hlinkClick r:id="rId3"/>
              </a:rPr>
              <a:t>usasaentp@gmail.com</a:t>
            </a:r>
            <a:endParaRPr lang="en-US" sz="1800" dirty="0">
              <a:latin typeface="Amasis MT Pro Black" panose="02040A04050005020304" pitchFamily="18" charset="0"/>
            </a:endParaRPr>
          </a:p>
        </p:txBody>
      </p:sp>
      <p:sp>
        <p:nvSpPr>
          <p:cNvPr id="12" name="Rectangle 11">
            <a:extLst>
              <a:ext uri="{FF2B5EF4-FFF2-40B4-BE49-F238E27FC236}">
                <a16:creationId xmlns:a16="http://schemas.microsoft.com/office/drawing/2014/main" id="{8397E63C-000D-836F-8655-9FB51E6D8D1D}"/>
              </a:ext>
            </a:extLst>
          </p:cNvPr>
          <p:cNvSpPr/>
          <p:nvPr/>
        </p:nvSpPr>
        <p:spPr>
          <a:xfrm>
            <a:off x="954426" y="4415415"/>
            <a:ext cx="7261326" cy="1292658"/>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r>
              <a:rPr lang="en-US" sz="1800" dirty="0">
                <a:latin typeface="Amasis MT Pro Black" panose="02040A04050005020304" pitchFamily="18" charset="0"/>
              </a:rPr>
              <a:t>Name:- Ankit Mishra</a:t>
            </a:r>
          </a:p>
          <a:p>
            <a:r>
              <a:rPr lang="en-US" sz="1800" dirty="0">
                <a:latin typeface="Amasis MT Pro Black" panose="02040A04050005020304" pitchFamily="18" charset="0"/>
              </a:rPr>
              <a:t>Contact No:- 8527008934</a:t>
            </a:r>
          </a:p>
          <a:p>
            <a:r>
              <a:rPr lang="en-US" sz="1800" dirty="0">
                <a:latin typeface="Amasis MT Pro Black" panose="02040A04050005020304" pitchFamily="18" charset="0"/>
              </a:rPr>
              <a:t>Email Id:- </a:t>
            </a:r>
            <a:r>
              <a:rPr lang="en-US" sz="1800" dirty="0">
                <a:latin typeface="Amasis MT Pro Black" panose="02040A04050005020304" pitchFamily="18" charset="0"/>
                <a:hlinkClick r:id="rId5"/>
              </a:rPr>
              <a:t>info@usasaenterprises.com</a:t>
            </a:r>
            <a:endParaRPr lang="en-US" sz="1800" dirty="0">
              <a:latin typeface="Amasis MT Pro Black" panose="02040A04050005020304" pitchFamily="18" charset="0"/>
            </a:endParaRPr>
          </a:p>
          <a:p>
            <a:r>
              <a:rPr lang="en-US" sz="1800" dirty="0">
                <a:latin typeface="Amasis MT Pro Black" panose="02040A04050005020304" pitchFamily="18" charset="0"/>
                <a:hlinkClick r:id="rId3"/>
              </a:rPr>
              <a:t>usasaentp@gmail.com</a:t>
            </a:r>
            <a:endParaRPr lang="en-US" sz="1800" dirty="0">
              <a:latin typeface="Amasis MT Pro Black" panose="02040A04050005020304" pitchFamily="18" charset="0"/>
            </a:endParaRPr>
          </a:p>
        </p:txBody>
      </p:sp>
      <p:pic>
        <p:nvPicPr>
          <p:cNvPr id="14" name="Picture 13" descr="A blue and red logo&#10;&#10;Description automatically generated with low confidence">
            <a:extLst>
              <a:ext uri="{FF2B5EF4-FFF2-40B4-BE49-F238E27FC236}">
                <a16:creationId xmlns:a16="http://schemas.microsoft.com/office/drawing/2014/main" id="{0AE23200-1F3F-A0A6-253A-BA9B51A2A308}"/>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020345" y="0"/>
            <a:ext cx="2332507" cy="1843694"/>
          </a:xfrm>
          <a:prstGeom prst="rect">
            <a:avLst/>
          </a:prstGeom>
        </p:spPr>
      </p:pic>
    </p:spTree>
    <p:extLst>
      <p:ext uri="{BB962C8B-B14F-4D97-AF65-F5344CB8AC3E}">
        <p14:creationId xmlns:p14="http://schemas.microsoft.com/office/powerpoint/2010/main" val="3343029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anim calcmode="lin" valueType="num">
                                      <p:cBhvr additive="base">
                                        <p:cTn id="15" dur="500" fill="hold"/>
                                        <p:tgtEl>
                                          <p:spTgt spid="9"/>
                                        </p:tgtEl>
                                        <p:attrNameLst>
                                          <p:attrName>ppt_x</p:attrName>
                                        </p:attrNameLst>
                                      </p:cBhvr>
                                      <p:tavLst>
                                        <p:tav tm="0">
                                          <p:val>
                                            <p:strVal val="#ppt_x"/>
                                          </p:val>
                                        </p:tav>
                                        <p:tav tm="100000">
                                          <p:val>
                                            <p:strVal val="#ppt_x"/>
                                          </p:val>
                                        </p:tav>
                                      </p:tavLst>
                                    </p:anim>
                                    <p:anim calcmode="lin" valueType="num">
                                      <p:cBhvr additive="base">
                                        <p:cTn id="16" dur="500" fill="hold"/>
                                        <p:tgtEl>
                                          <p:spTgt spid="9"/>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additive="base">
                                        <p:cTn id="19" dur="500" fill="hold"/>
                                        <p:tgtEl>
                                          <p:spTgt spid="10"/>
                                        </p:tgtEl>
                                        <p:attrNameLst>
                                          <p:attrName>ppt_x</p:attrName>
                                        </p:attrNameLst>
                                      </p:cBhvr>
                                      <p:tavLst>
                                        <p:tav tm="0">
                                          <p:val>
                                            <p:strVal val="#ppt_x"/>
                                          </p:val>
                                        </p:tav>
                                        <p:tav tm="100000">
                                          <p:val>
                                            <p:strVal val="#ppt_x"/>
                                          </p:val>
                                        </p:tav>
                                      </p:tavLst>
                                    </p:anim>
                                    <p:anim calcmode="lin" valueType="num">
                                      <p:cBhvr additive="base">
                                        <p:cTn id="20" dur="500" fill="hold"/>
                                        <p:tgtEl>
                                          <p:spTgt spid="10"/>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1"/>
                                        </p:tgtEl>
                                        <p:attrNameLst>
                                          <p:attrName>style.visibility</p:attrName>
                                        </p:attrNameLst>
                                      </p:cBhvr>
                                      <p:to>
                                        <p:strVal val="visible"/>
                                      </p:to>
                                    </p:set>
                                    <p:anim calcmode="lin" valueType="num">
                                      <p:cBhvr additive="base">
                                        <p:cTn id="23" dur="500" fill="hold"/>
                                        <p:tgtEl>
                                          <p:spTgt spid="11"/>
                                        </p:tgtEl>
                                        <p:attrNameLst>
                                          <p:attrName>ppt_x</p:attrName>
                                        </p:attrNameLst>
                                      </p:cBhvr>
                                      <p:tavLst>
                                        <p:tav tm="0">
                                          <p:val>
                                            <p:strVal val="#ppt_x"/>
                                          </p:val>
                                        </p:tav>
                                        <p:tav tm="100000">
                                          <p:val>
                                            <p:strVal val="#ppt_x"/>
                                          </p:val>
                                        </p:tav>
                                      </p:tavLst>
                                    </p:anim>
                                    <p:anim calcmode="lin" valueType="num">
                                      <p:cBhvr additive="base">
                                        <p:cTn id="24" dur="500" fill="hold"/>
                                        <p:tgtEl>
                                          <p:spTgt spid="11"/>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2"/>
                                        </p:tgtEl>
                                        <p:attrNameLst>
                                          <p:attrName>style.visibility</p:attrName>
                                        </p:attrNameLst>
                                      </p:cBhvr>
                                      <p:to>
                                        <p:strVal val="visible"/>
                                      </p:to>
                                    </p:set>
                                    <p:anim calcmode="lin" valueType="num">
                                      <p:cBhvr additive="base">
                                        <p:cTn id="27" dur="500" fill="hold"/>
                                        <p:tgtEl>
                                          <p:spTgt spid="12"/>
                                        </p:tgtEl>
                                        <p:attrNameLst>
                                          <p:attrName>ppt_x</p:attrName>
                                        </p:attrNameLst>
                                      </p:cBhvr>
                                      <p:tavLst>
                                        <p:tav tm="0">
                                          <p:val>
                                            <p:strVal val="#ppt_x"/>
                                          </p:val>
                                        </p:tav>
                                        <p:tav tm="100000">
                                          <p:val>
                                            <p:strVal val="#ppt_x"/>
                                          </p:val>
                                        </p:tav>
                                      </p:tavLst>
                                    </p:anim>
                                    <p:anim calcmode="lin" valueType="num">
                                      <p:cBhvr additive="base">
                                        <p:cTn id="28" dur="500" fill="hold"/>
                                        <p:tgtEl>
                                          <p:spTgt spid="12"/>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14"/>
                                        </p:tgtEl>
                                        <p:attrNameLst>
                                          <p:attrName>style.visibility</p:attrName>
                                        </p:attrNameLst>
                                      </p:cBhvr>
                                      <p:to>
                                        <p:strVal val="visible"/>
                                      </p:to>
                                    </p:set>
                                    <p:anim calcmode="lin" valueType="num">
                                      <p:cBhvr additive="base">
                                        <p:cTn id="31" dur="500" fill="hold"/>
                                        <p:tgtEl>
                                          <p:spTgt spid="14"/>
                                        </p:tgtEl>
                                        <p:attrNameLst>
                                          <p:attrName>ppt_x</p:attrName>
                                        </p:attrNameLst>
                                      </p:cBhvr>
                                      <p:tavLst>
                                        <p:tav tm="0">
                                          <p:val>
                                            <p:strVal val="#ppt_x"/>
                                          </p:val>
                                        </p:tav>
                                        <p:tav tm="100000">
                                          <p:val>
                                            <p:strVal val="#ppt_x"/>
                                          </p:val>
                                        </p:tav>
                                      </p:tavLst>
                                    </p:anim>
                                    <p:anim calcmode="lin" valueType="num">
                                      <p:cBhvr additive="base">
                                        <p:cTn id="32"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9" grpId="0" animBg="1"/>
      <p:bldP spid="10" grpId="0" animBg="1"/>
      <p:bldP spid="11" grpId="0" animBg="1"/>
      <p:bldP spid="12"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picture containing ship, watercraft, transport, water">
            <a:extLst>
              <a:ext uri="{FF2B5EF4-FFF2-40B4-BE49-F238E27FC236}">
                <a16:creationId xmlns:a16="http://schemas.microsoft.com/office/drawing/2014/main" id="{4233FE6F-93EA-6984-6A66-B40CDAA601C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6" name="Picture 5" descr="Close-up of hands shaking">
            <a:extLst>
              <a:ext uri="{FF2B5EF4-FFF2-40B4-BE49-F238E27FC236}">
                <a16:creationId xmlns:a16="http://schemas.microsoft.com/office/drawing/2014/main" id="{49D24B7B-331A-9CCE-4171-C69DC652245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301345" y="4461164"/>
            <a:ext cx="4890655" cy="2396836"/>
          </a:xfrm>
          <a:prstGeom prst="rect">
            <a:avLst/>
          </a:prstGeom>
        </p:spPr>
      </p:pic>
    </p:spTree>
    <p:extLst>
      <p:ext uri="{BB962C8B-B14F-4D97-AF65-F5344CB8AC3E}">
        <p14:creationId xmlns:p14="http://schemas.microsoft.com/office/powerpoint/2010/main" val="5147682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xit" presetSubtype="0" fill="hold" nodeType="clickEffect">
                                  <p:stCondLst>
                                    <p:cond delay="0"/>
                                  </p:stCondLst>
                                  <p:childTnLst>
                                    <p:animEffect transition="out" filter="fade">
                                      <p:cBhvr>
                                        <p:cTn id="6" dur="2000"/>
                                        <p:tgtEl>
                                          <p:spTgt spid="4"/>
                                        </p:tgtEl>
                                      </p:cBhvr>
                                    </p:animEffect>
                                    <p:anim calcmode="lin" valueType="num">
                                      <p:cBhvr>
                                        <p:cTn id="7" dur="2000"/>
                                        <p:tgtEl>
                                          <p:spTgt spid="4"/>
                                        </p:tgtEl>
                                        <p:attrNameLst>
                                          <p:attrName>ppt_w</p:attrName>
                                        </p:attrNameLst>
                                      </p:cBhvr>
                                      <p:tavLst>
                                        <p:tav tm="0">
                                          <p:val>
                                            <p:strVal val="ppt_w"/>
                                          </p:val>
                                        </p:tav>
                                        <p:tav tm="5000">
                                          <p:val>
                                            <p:strVal val="0.92*ppt_w"/>
                                          </p:val>
                                        </p:tav>
                                        <p:tav tm="10000">
                                          <p:val>
                                            <p:strVal val="0.71*ppt_w"/>
                                          </p:val>
                                        </p:tav>
                                        <p:tav tm="15000">
                                          <p:val>
                                            <p:strVal val="0.38*ppt_w"/>
                                          </p:val>
                                        </p:tav>
                                        <p:tav tm="20000">
                                          <p:val>
                                            <p:fltVal val="0"/>
                                          </p:val>
                                        </p:tav>
                                        <p:tav tm="25000">
                                          <p:val>
                                            <p:strVal val="-0.38*ppt_w"/>
                                          </p:val>
                                        </p:tav>
                                        <p:tav tm="30000">
                                          <p:val>
                                            <p:strVal val="-0.71*ppt_w"/>
                                          </p:val>
                                        </p:tav>
                                        <p:tav tm="35000">
                                          <p:val>
                                            <p:strVal val="-0.92*ppt_w"/>
                                          </p:val>
                                        </p:tav>
                                        <p:tav tm="40000">
                                          <p:val>
                                            <p:strVal val="-ppt_w"/>
                                          </p:val>
                                        </p:tav>
                                        <p:tav tm="45000">
                                          <p:val>
                                            <p:strVal val="-0.92*ppt_w"/>
                                          </p:val>
                                        </p:tav>
                                        <p:tav tm="50000">
                                          <p:val>
                                            <p:strVal val="-0.71*ppt_w"/>
                                          </p:val>
                                        </p:tav>
                                        <p:tav tm="55000">
                                          <p:val>
                                            <p:strVal val="-0.38*ppt_w"/>
                                          </p:val>
                                        </p:tav>
                                        <p:tav tm="60000">
                                          <p:val>
                                            <p:fltVal val="0"/>
                                          </p:val>
                                        </p:tav>
                                        <p:tav tm="65000">
                                          <p:val>
                                            <p:strVal val="0.38*ppt_w"/>
                                          </p:val>
                                        </p:tav>
                                        <p:tav tm="70000">
                                          <p:val>
                                            <p:strVal val="0.71*ppt_w"/>
                                          </p:val>
                                        </p:tav>
                                        <p:tav tm="75000">
                                          <p:val>
                                            <p:strVal val="0.92*ppt_w"/>
                                          </p:val>
                                        </p:tav>
                                        <p:tav tm="80000">
                                          <p:val>
                                            <p:strVal val="ppt_w"/>
                                          </p:val>
                                        </p:tav>
                                        <p:tav tm="85000">
                                          <p:val>
                                            <p:strVal val="0.92*ppt_w"/>
                                          </p:val>
                                        </p:tav>
                                        <p:tav tm="90000">
                                          <p:val>
                                            <p:strVal val="0.71*ppt_w"/>
                                          </p:val>
                                        </p:tav>
                                        <p:tav tm="95000">
                                          <p:val>
                                            <p:strVal val="0.38*ppt_w"/>
                                          </p:val>
                                        </p:tav>
                                        <p:tav tm="100000">
                                          <p:val>
                                            <p:fltVal val="0"/>
                                          </p:val>
                                        </p:tav>
                                      </p:tavLst>
                                    </p:anim>
                                    <p:anim calcmode="lin" valueType="num">
                                      <p:cBhvr>
                                        <p:cTn id="8" dur="2000"/>
                                        <p:tgtEl>
                                          <p:spTgt spid="4"/>
                                        </p:tgtEl>
                                        <p:attrNameLst>
                                          <p:attrName>ppt_h</p:attrName>
                                        </p:attrNameLst>
                                      </p:cBhvr>
                                      <p:tavLst>
                                        <p:tav tm="0">
                                          <p:val>
                                            <p:strVal val="ppt_h"/>
                                          </p:val>
                                        </p:tav>
                                        <p:tav tm="100000">
                                          <p:val>
                                            <p:strVal val="ppt_h"/>
                                          </p:val>
                                        </p:tav>
                                      </p:tavLst>
                                    </p:anim>
                                    <p:set>
                                      <p:cBhvr>
                                        <p:cTn id="9" dur="1" fill="hold">
                                          <p:stCondLst>
                                            <p:cond delay="1999"/>
                                          </p:stCondLst>
                                        </p:cTn>
                                        <p:tgtEl>
                                          <p:spTgt spid="4"/>
                                        </p:tgtEl>
                                        <p:attrNameLst>
                                          <p:attrName>style.visibility</p:attrName>
                                        </p:attrNameLst>
                                      </p:cBhvr>
                                      <p:to>
                                        <p:strVal val="hidden"/>
                                      </p:to>
                                    </p:set>
                                  </p:childTnLst>
                                </p:cTn>
                              </p:par>
                              <p:par>
                                <p:cTn id="10" presetID="45" presetClass="exit" presetSubtype="0" fill="hold" nodeType="withEffect">
                                  <p:stCondLst>
                                    <p:cond delay="0"/>
                                  </p:stCondLst>
                                  <p:childTnLst>
                                    <p:animEffect transition="out" filter="fade">
                                      <p:cBhvr>
                                        <p:cTn id="11" dur="2000"/>
                                        <p:tgtEl>
                                          <p:spTgt spid="6"/>
                                        </p:tgtEl>
                                      </p:cBhvr>
                                    </p:animEffect>
                                    <p:anim calcmode="lin" valueType="num">
                                      <p:cBhvr>
                                        <p:cTn id="12" dur="2000"/>
                                        <p:tgtEl>
                                          <p:spTgt spid="6"/>
                                        </p:tgtEl>
                                        <p:attrNameLst>
                                          <p:attrName>ppt_w</p:attrName>
                                        </p:attrNameLst>
                                      </p:cBhvr>
                                      <p:tavLst>
                                        <p:tav tm="0">
                                          <p:val>
                                            <p:strVal val="ppt_w"/>
                                          </p:val>
                                        </p:tav>
                                        <p:tav tm="5000">
                                          <p:val>
                                            <p:strVal val="0.92*ppt_w"/>
                                          </p:val>
                                        </p:tav>
                                        <p:tav tm="10000">
                                          <p:val>
                                            <p:strVal val="0.71*ppt_w"/>
                                          </p:val>
                                        </p:tav>
                                        <p:tav tm="15000">
                                          <p:val>
                                            <p:strVal val="0.38*ppt_w"/>
                                          </p:val>
                                        </p:tav>
                                        <p:tav tm="20000">
                                          <p:val>
                                            <p:fltVal val="0"/>
                                          </p:val>
                                        </p:tav>
                                        <p:tav tm="25000">
                                          <p:val>
                                            <p:strVal val="-0.38*ppt_w"/>
                                          </p:val>
                                        </p:tav>
                                        <p:tav tm="30000">
                                          <p:val>
                                            <p:strVal val="-0.71*ppt_w"/>
                                          </p:val>
                                        </p:tav>
                                        <p:tav tm="35000">
                                          <p:val>
                                            <p:strVal val="-0.92*ppt_w"/>
                                          </p:val>
                                        </p:tav>
                                        <p:tav tm="40000">
                                          <p:val>
                                            <p:strVal val="-ppt_w"/>
                                          </p:val>
                                        </p:tav>
                                        <p:tav tm="45000">
                                          <p:val>
                                            <p:strVal val="-0.92*ppt_w"/>
                                          </p:val>
                                        </p:tav>
                                        <p:tav tm="50000">
                                          <p:val>
                                            <p:strVal val="-0.71*ppt_w"/>
                                          </p:val>
                                        </p:tav>
                                        <p:tav tm="55000">
                                          <p:val>
                                            <p:strVal val="-0.38*ppt_w"/>
                                          </p:val>
                                        </p:tav>
                                        <p:tav tm="60000">
                                          <p:val>
                                            <p:fltVal val="0"/>
                                          </p:val>
                                        </p:tav>
                                        <p:tav tm="65000">
                                          <p:val>
                                            <p:strVal val="0.38*ppt_w"/>
                                          </p:val>
                                        </p:tav>
                                        <p:tav tm="70000">
                                          <p:val>
                                            <p:strVal val="0.71*ppt_w"/>
                                          </p:val>
                                        </p:tav>
                                        <p:tav tm="75000">
                                          <p:val>
                                            <p:strVal val="0.92*ppt_w"/>
                                          </p:val>
                                        </p:tav>
                                        <p:tav tm="80000">
                                          <p:val>
                                            <p:strVal val="ppt_w"/>
                                          </p:val>
                                        </p:tav>
                                        <p:tav tm="85000">
                                          <p:val>
                                            <p:strVal val="0.92*ppt_w"/>
                                          </p:val>
                                        </p:tav>
                                        <p:tav tm="90000">
                                          <p:val>
                                            <p:strVal val="0.71*ppt_w"/>
                                          </p:val>
                                        </p:tav>
                                        <p:tav tm="95000">
                                          <p:val>
                                            <p:strVal val="0.38*ppt_w"/>
                                          </p:val>
                                        </p:tav>
                                        <p:tav tm="100000">
                                          <p:val>
                                            <p:fltVal val="0"/>
                                          </p:val>
                                        </p:tav>
                                      </p:tavLst>
                                    </p:anim>
                                    <p:anim calcmode="lin" valueType="num">
                                      <p:cBhvr>
                                        <p:cTn id="13" dur="2000"/>
                                        <p:tgtEl>
                                          <p:spTgt spid="6"/>
                                        </p:tgtEl>
                                        <p:attrNameLst>
                                          <p:attrName>ppt_h</p:attrName>
                                        </p:attrNameLst>
                                      </p:cBhvr>
                                      <p:tavLst>
                                        <p:tav tm="0">
                                          <p:val>
                                            <p:strVal val="ppt_h"/>
                                          </p:val>
                                        </p:tav>
                                        <p:tav tm="100000">
                                          <p:val>
                                            <p:strVal val="ppt_h"/>
                                          </p:val>
                                        </p:tav>
                                      </p:tavLst>
                                    </p:anim>
                                    <p:set>
                                      <p:cBhvr>
                                        <p:cTn id="14" dur="1" fill="hold">
                                          <p:stCondLst>
                                            <p:cond delay="1999"/>
                                          </p:stCondLst>
                                        </p:cTn>
                                        <p:tgtEl>
                                          <p:spTgt spid="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FEE85A-C10A-D6D8-1D3C-0FBB58680B37}"/>
              </a:ext>
            </a:extLst>
          </p:cNvPr>
          <p:cNvSpPr>
            <a:spLocks noGrp="1"/>
          </p:cNvSpPr>
          <p:nvPr>
            <p:ph type="ctrTitle"/>
          </p:nvPr>
        </p:nvSpPr>
        <p:spPr>
          <a:xfrm>
            <a:off x="914400" y="0"/>
            <a:ext cx="8359603" cy="1096899"/>
          </a:xfrm>
        </p:spPr>
        <p:txBody>
          <a:bodyPr>
            <a:normAutofit/>
          </a:bodyPr>
          <a:lstStyle/>
          <a:p>
            <a:pPr algn="l"/>
            <a:r>
              <a:rPr lang="en-US" sz="4400" spc="-5">
                <a:solidFill>
                  <a:schemeClr val="accent6">
                    <a:lumMod val="75000"/>
                  </a:schemeClr>
                </a:solidFill>
                <a:latin typeface="Amasis MT Pro Black" panose="02040A04050005020304" pitchFamily="18" charset="0"/>
              </a:rPr>
              <a:t>Who are</a:t>
            </a:r>
            <a:r>
              <a:rPr lang="en-US" sz="4400" spc="-25">
                <a:solidFill>
                  <a:schemeClr val="accent6">
                    <a:lumMod val="75000"/>
                  </a:schemeClr>
                </a:solidFill>
                <a:latin typeface="Amasis MT Pro Black" panose="02040A04050005020304" pitchFamily="18" charset="0"/>
              </a:rPr>
              <a:t> </a:t>
            </a:r>
            <a:r>
              <a:rPr lang="en-US" sz="4400" spc="-5">
                <a:solidFill>
                  <a:schemeClr val="accent6">
                    <a:lumMod val="75000"/>
                  </a:schemeClr>
                </a:solidFill>
                <a:latin typeface="Amasis MT Pro Black" panose="02040A04050005020304" pitchFamily="18" charset="0"/>
              </a:rPr>
              <a:t>we?</a:t>
            </a:r>
            <a:endParaRPr lang="en-US" sz="4400" dirty="0">
              <a:solidFill>
                <a:schemeClr val="accent6">
                  <a:lumMod val="75000"/>
                </a:schemeClr>
              </a:solidFill>
              <a:latin typeface="Amasis MT Pro Black" panose="02040A04050005020304" pitchFamily="18" charset="0"/>
            </a:endParaRPr>
          </a:p>
        </p:txBody>
      </p:sp>
      <p:sp>
        <p:nvSpPr>
          <p:cNvPr id="3" name="Subtitle 2">
            <a:extLst>
              <a:ext uri="{FF2B5EF4-FFF2-40B4-BE49-F238E27FC236}">
                <a16:creationId xmlns:a16="http://schemas.microsoft.com/office/drawing/2014/main" id="{779A337D-7841-306E-BF37-769A47F3B7CE}"/>
              </a:ext>
            </a:extLst>
          </p:cNvPr>
          <p:cNvSpPr>
            <a:spLocks noGrp="1"/>
          </p:cNvSpPr>
          <p:nvPr>
            <p:ph type="subTitle" idx="1"/>
          </p:nvPr>
        </p:nvSpPr>
        <p:spPr>
          <a:xfrm>
            <a:off x="978360" y="1043871"/>
            <a:ext cx="8492836" cy="5606311"/>
          </a:xfrm>
        </p:spPr>
        <p:txBody>
          <a:bodyPr>
            <a:normAutofit/>
          </a:bodyPr>
          <a:lstStyle/>
          <a:p>
            <a:pPr marL="12700" marR="140335" algn="l">
              <a:lnSpc>
                <a:spcPct val="99600"/>
              </a:lnSpc>
              <a:spcBef>
                <a:spcPts val="105"/>
              </a:spcBef>
            </a:pPr>
            <a:endParaRPr lang="en-US" sz="1600" b="1" spc="-5">
              <a:solidFill>
                <a:schemeClr val="tx2">
                  <a:lumMod val="75000"/>
                </a:schemeClr>
              </a:solidFill>
              <a:latin typeface="Californian FB" panose="0207040306080B030204" pitchFamily="18" charset="0"/>
            </a:endParaRPr>
          </a:p>
          <a:p>
            <a:pPr marL="298450" marR="140335" indent="-285750" algn="l">
              <a:lnSpc>
                <a:spcPct val="99600"/>
              </a:lnSpc>
              <a:spcBef>
                <a:spcPts val="105"/>
              </a:spcBef>
              <a:buFont typeface="Wingdings" panose="05000000000000000000" pitchFamily="2" charset="2"/>
              <a:buChar char="q"/>
            </a:pPr>
            <a:endParaRPr lang="en-US" b="1" spc="-5">
              <a:solidFill>
                <a:schemeClr val="tx2">
                  <a:lumMod val="75000"/>
                </a:schemeClr>
              </a:solidFill>
              <a:latin typeface="Californian FB" panose="0207040306080B030204" pitchFamily="18" charset="0"/>
            </a:endParaRPr>
          </a:p>
          <a:p>
            <a:pPr marL="298450" marR="140335" indent="-285750" algn="l">
              <a:lnSpc>
                <a:spcPct val="99600"/>
              </a:lnSpc>
              <a:spcBef>
                <a:spcPts val="105"/>
              </a:spcBef>
              <a:buFont typeface="Wingdings" panose="05000000000000000000" pitchFamily="2" charset="2"/>
              <a:buChar char="q"/>
            </a:pPr>
            <a:r>
              <a:rPr lang="en-US" b="1" spc="-5">
                <a:solidFill>
                  <a:schemeClr val="tx2">
                    <a:lumMod val="75000"/>
                  </a:schemeClr>
                </a:solidFill>
                <a:latin typeface="Californian FB" panose="0207040306080B030204" pitchFamily="18" charset="0"/>
              </a:rPr>
              <a:t>USASA Enterprises Pvt </a:t>
            </a:r>
            <a:r>
              <a:rPr lang="en-US" b="1">
                <a:solidFill>
                  <a:schemeClr val="tx2">
                    <a:lumMod val="75000"/>
                  </a:schemeClr>
                </a:solidFill>
                <a:latin typeface="Californian FB" panose="0207040306080B030204" pitchFamily="18" charset="0"/>
              </a:rPr>
              <a:t>Ltd was </a:t>
            </a:r>
            <a:r>
              <a:rPr lang="en-US" b="1" spc="-5">
                <a:solidFill>
                  <a:schemeClr val="tx2">
                    <a:lumMod val="75000"/>
                  </a:schemeClr>
                </a:solidFill>
                <a:latin typeface="Californian FB" panose="0207040306080B030204" pitchFamily="18" charset="0"/>
              </a:rPr>
              <a:t>established in </a:t>
            </a:r>
            <a:r>
              <a:rPr lang="en-US" b="1">
                <a:solidFill>
                  <a:schemeClr val="tx2">
                    <a:lumMod val="75000"/>
                  </a:schemeClr>
                </a:solidFill>
                <a:latin typeface="Californian FB" panose="0207040306080B030204" pitchFamily="18" charset="0"/>
              </a:rPr>
              <a:t>year 2023 to financial year. the Company  </a:t>
            </a:r>
            <a:r>
              <a:rPr lang="en-US" b="1" spc="-5">
                <a:solidFill>
                  <a:schemeClr val="tx2">
                    <a:lumMod val="75000"/>
                  </a:schemeClr>
                </a:solidFill>
                <a:latin typeface="Californian FB" panose="0207040306080B030204" pitchFamily="18" charset="0"/>
              </a:rPr>
              <a:t>has been thriving </a:t>
            </a:r>
            <a:r>
              <a:rPr lang="en-US" b="1">
                <a:solidFill>
                  <a:schemeClr val="tx2">
                    <a:lumMod val="75000"/>
                  </a:schemeClr>
                </a:solidFill>
                <a:latin typeface="Californian FB" panose="0207040306080B030204" pitchFamily="18" charset="0"/>
              </a:rPr>
              <a:t>as a </a:t>
            </a:r>
            <a:r>
              <a:rPr lang="en-US" b="1" spc="-5">
                <a:solidFill>
                  <a:schemeClr val="tx2">
                    <a:lumMod val="75000"/>
                  </a:schemeClr>
                </a:solidFill>
                <a:latin typeface="Californian FB" panose="0207040306080B030204" pitchFamily="18" charset="0"/>
              </a:rPr>
              <a:t>one of </a:t>
            </a:r>
            <a:r>
              <a:rPr lang="en-US" b="1">
                <a:solidFill>
                  <a:schemeClr val="tx2">
                    <a:lumMod val="75000"/>
                  </a:schemeClr>
                </a:solidFill>
                <a:latin typeface="Californian FB" panose="0207040306080B030204" pitchFamily="18" charset="0"/>
              </a:rPr>
              <a:t>the most </a:t>
            </a:r>
            <a:r>
              <a:rPr lang="en-US" b="1" spc="-5">
                <a:solidFill>
                  <a:schemeClr val="tx2">
                    <a:lumMod val="75000"/>
                  </a:schemeClr>
                </a:solidFill>
                <a:latin typeface="Californian FB" panose="0207040306080B030204" pitchFamily="18" charset="0"/>
              </a:rPr>
              <a:t>prominent names </a:t>
            </a:r>
            <a:r>
              <a:rPr lang="en-US" b="1">
                <a:solidFill>
                  <a:schemeClr val="tx2">
                    <a:lumMod val="75000"/>
                  </a:schemeClr>
                </a:solidFill>
                <a:latin typeface="Californian FB" panose="0207040306080B030204" pitchFamily="18" charset="0"/>
              </a:rPr>
              <a:t>in </a:t>
            </a:r>
            <a:r>
              <a:rPr lang="en-US" b="1" spc="-10">
                <a:solidFill>
                  <a:schemeClr val="tx2">
                    <a:lumMod val="75000"/>
                  </a:schemeClr>
                </a:solidFill>
                <a:latin typeface="Californian FB" panose="0207040306080B030204" pitchFamily="18" charset="0"/>
              </a:rPr>
              <a:t>Express </a:t>
            </a:r>
            <a:r>
              <a:rPr lang="en-US" b="1" spc="-5">
                <a:solidFill>
                  <a:schemeClr val="tx2">
                    <a:lumMod val="75000"/>
                  </a:schemeClr>
                </a:solidFill>
                <a:latin typeface="Californian FB" panose="0207040306080B030204" pitchFamily="18" charset="0"/>
              </a:rPr>
              <a:t>Distribution Services across India. USASA</a:t>
            </a:r>
            <a:r>
              <a:rPr lang="en-US" b="1">
                <a:solidFill>
                  <a:schemeClr val="tx2">
                    <a:lumMod val="75000"/>
                  </a:schemeClr>
                </a:solidFill>
                <a:latin typeface="Californian FB" panose="0207040306080B030204" pitchFamily="18" charset="0"/>
              </a:rPr>
              <a:t>  </a:t>
            </a:r>
            <a:r>
              <a:rPr lang="en-US" b="1" spc="-5">
                <a:solidFill>
                  <a:schemeClr val="tx2">
                    <a:lumMod val="75000"/>
                  </a:schemeClr>
                </a:solidFill>
                <a:latin typeface="Californian FB" panose="0207040306080B030204" pitchFamily="18" charset="0"/>
              </a:rPr>
              <a:t>is </a:t>
            </a:r>
            <a:r>
              <a:rPr lang="en-US" b="1">
                <a:solidFill>
                  <a:schemeClr val="tx2">
                    <a:lumMod val="75000"/>
                  </a:schemeClr>
                </a:solidFill>
                <a:latin typeface="Californian FB" panose="0207040306080B030204" pitchFamily="18" charset="0"/>
              </a:rPr>
              <a:t>a trusted </a:t>
            </a:r>
            <a:r>
              <a:rPr lang="en-US" b="1" spc="-5">
                <a:solidFill>
                  <a:schemeClr val="tx2">
                    <a:lumMod val="75000"/>
                  </a:schemeClr>
                </a:solidFill>
                <a:latin typeface="Californian FB" panose="0207040306080B030204" pitchFamily="18" charset="0"/>
              </a:rPr>
              <a:t>name </a:t>
            </a:r>
            <a:r>
              <a:rPr lang="en-US" b="1">
                <a:solidFill>
                  <a:schemeClr val="tx2">
                    <a:lumMod val="75000"/>
                  </a:schemeClr>
                </a:solidFill>
                <a:latin typeface="Californian FB" panose="0207040306080B030204" pitchFamily="18" charset="0"/>
              </a:rPr>
              <a:t>for </a:t>
            </a:r>
            <a:r>
              <a:rPr lang="en-US" b="1" spc="-5">
                <a:solidFill>
                  <a:schemeClr val="tx2">
                    <a:lumMod val="75000"/>
                  </a:schemeClr>
                </a:solidFill>
                <a:latin typeface="Californian FB" panose="0207040306080B030204" pitchFamily="18" charset="0"/>
              </a:rPr>
              <a:t>resolving </a:t>
            </a:r>
            <a:r>
              <a:rPr lang="en-US" b="1">
                <a:solidFill>
                  <a:schemeClr val="tx2">
                    <a:lumMod val="75000"/>
                  </a:schemeClr>
                </a:solidFill>
                <a:latin typeface="Californian FB" panose="0207040306080B030204" pitchFamily="18" charset="0"/>
              </a:rPr>
              <a:t>the first and last </a:t>
            </a:r>
            <a:r>
              <a:rPr lang="en-US" b="1" spc="-5">
                <a:solidFill>
                  <a:schemeClr val="tx2">
                    <a:lumMod val="75000"/>
                  </a:schemeClr>
                </a:solidFill>
                <a:latin typeface="Californian FB" panose="0207040306080B030204" pitchFamily="18" charset="0"/>
              </a:rPr>
              <a:t>mile connectivity concerns with its door-to-door services  </a:t>
            </a:r>
            <a:r>
              <a:rPr lang="en-US" b="1">
                <a:solidFill>
                  <a:schemeClr val="tx2">
                    <a:lumMod val="75000"/>
                  </a:schemeClr>
                </a:solidFill>
                <a:latin typeface="Californian FB" panose="0207040306080B030204" pitchFamily="18" charset="0"/>
              </a:rPr>
              <a:t>through all </a:t>
            </a:r>
            <a:r>
              <a:rPr lang="en-US" b="1" spc="-5">
                <a:solidFill>
                  <a:schemeClr val="tx2">
                    <a:lumMod val="75000"/>
                  </a:schemeClr>
                </a:solidFill>
                <a:latin typeface="Californian FB" panose="0207040306080B030204" pitchFamily="18" charset="0"/>
              </a:rPr>
              <a:t>means of multi-modal transportation </a:t>
            </a:r>
            <a:r>
              <a:rPr lang="en-US" b="1">
                <a:solidFill>
                  <a:schemeClr val="tx2">
                    <a:lumMod val="75000"/>
                  </a:schemeClr>
                </a:solidFill>
                <a:latin typeface="Californian FB" panose="0207040306080B030204" pitchFamily="18" charset="0"/>
              </a:rPr>
              <a:t>and </a:t>
            </a:r>
            <a:r>
              <a:rPr lang="en-US" b="1" spc="-5">
                <a:solidFill>
                  <a:schemeClr val="tx2">
                    <a:lumMod val="75000"/>
                  </a:schemeClr>
                </a:solidFill>
                <a:latin typeface="Californian FB" panose="0207040306080B030204" pitchFamily="18" charset="0"/>
              </a:rPr>
              <a:t>vast warehousing</a:t>
            </a:r>
            <a:r>
              <a:rPr lang="en-US" b="1" spc="60">
                <a:solidFill>
                  <a:schemeClr val="tx2">
                    <a:lumMod val="75000"/>
                  </a:schemeClr>
                </a:solidFill>
                <a:latin typeface="Californian FB" panose="0207040306080B030204" pitchFamily="18" charset="0"/>
              </a:rPr>
              <a:t> </a:t>
            </a:r>
            <a:r>
              <a:rPr lang="en-US" b="1" spc="-5">
                <a:solidFill>
                  <a:schemeClr val="tx2">
                    <a:lumMod val="75000"/>
                  </a:schemeClr>
                </a:solidFill>
                <a:latin typeface="Californian FB" panose="0207040306080B030204" pitchFamily="18" charset="0"/>
              </a:rPr>
              <a:t>network.</a:t>
            </a:r>
          </a:p>
          <a:p>
            <a:pPr marL="298450" marR="140335" indent="-285750" algn="l">
              <a:lnSpc>
                <a:spcPct val="99600"/>
              </a:lnSpc>
              <a:spcBef>
                <a:spcPts val="105"/>
              </a:spcBef>
              <a:buFont typeface="Wingdings" panose="05000000000000000000" pitchFamily="2" charset="2"/>
              <a:buChar char="q"/>
            </a:pPr>
            <a:endParaRPr lang="en-US" b="1" spc="-5">
              <a:solidFill>
                <a:schemeClr val="tx2">
                  <a:lumMod val="75000"/>
                </a:schemeClr>
              </a:solidFill>
              <a:latin typeface="Californian FB" panose="0207040306080B030204" pitchFamily="18" charset="0"/>
              <a:cs typeface="Carlito"/>
            </a:endParaRPr>
          </a:p>
          <a:p>
            <a:pPr marL="298450" marR="140335" indent="-285750" algn="l">
              <a:lnSpc>
                <a:spcPct val="99600"/>
              </a:lnSpc>
              <a:spcBef>
                <a:spcPts val="105"/>
              </a:spcBef>
              <a:buFont typeface="Wingdings" panose="05000000000000000000" pitchFamily="2" charset="2"/>
              <a:buChar char="q"/>
            </a:pPr>
            <a:r>
              <a:rPr lang="en-US" b="1" spc="-5">
                <a:solidFill>
                  <a:schemeClr val="tx2">
                    <a:lumMod val="75000"/>
                  </a:schemeClr>
                </a:solidFill>
                <a:latin typeface="Californian FB" panose="0207040306080B030204" pitchFamily="18" charset="0"/>
                <a:cs typeface="Carlito"/>
              </a:rPr>
              <a:t>We </a:t>
            </a:r>
            <a:r>
              <a:rPr lang="en-US" b="1">
                <a:solidFill>
                  <a:schemeClr val="tx2">
                    <a:lumMod val="75000"/>
                  </a:schemeClr>
                </a:solidFill>
                <a:latin typeface="Californian FB" panose="0207040306080B030204" pitchFamily="18" charset="0"/>
                <a:cs typeface="Carlito"/>
              </a:rPr>
              <a:t>are </a:t>
            </a:r>
            <a:r>
              <a:rPr lang="en-US" b="1" spc="-5">
                <a:solidFill>
                  <a:schemeClr val="tx2">
                    <a:lumMod val="75000"/>
                  </a:schemeClr>
                </a:solidFill>
                <a:latin typeface="Californian FB" panose="0207040306080B030204" pitchFamily="18" charset="0"/>
                <a:cs typeface="Carlito"/>
              </a:rPr>
              <a:t>not just </a:t>
            </a:r>
            <a:r>
              <a:rPr lang="en-US" b="1">
                <a:solidFill>
                  <a:schemeClr val="tx2">
                    <a:lumMod val="75000"/>
                  </a:schemeClr>
                </a:solidFill>
                <a:latin typeface="Californian FB" panose="0207040306080B030204" pitchFamily="18" charset="0"/>
                <a:cs typeface="Carlito"/>
              </a:rPr>
              <a:t>into </a:t>
            </a:r>
            <a:r>
              <a:rPr lang="en-US" b="1" spc="-5">
                <a:solidFill>
                  <a:schemeClr val="tx2">
                    <a:lumMod val="75000"/>
                  </a:schemeClr>
                </a:solidFill>
                <a:latin typeface="Californian FB" panose="0207040306080B030204" pitchFamily="18" charset="0"/>
                <a:cs typeface="Carlito"/>
              </a:rPr>
              <a:t>distribution services, but also </a:t>
            </a:r>
            <a:r>
              <a:rPr lang="en-US" b="1">
                <a:solidFill>
                  <a:schemeClr val="tx2">
                    <a:lumMod val="75000"/>
                  </a:schemeClr>
                </a:solidFill>
                <a:latin typeface="Californian FB" panose="0207040306080B030204" pitchFamily="18" charset="0"/>
                <a:cs typeface="Carlito"/>
              </a:rPr>
              <a:t>into </a:t>
            </a:r>
            <a:r>
              <a:rPr lang="en-US" b="1" spc="-5">
                <a:solidFill>
                  <a:schemeClr val="tx2">
                    <a:lumMod val="75000"/>
                  </a:schemeClr>
                </a:solidFill>
                <a:latin typeface="Californian FB" panose="0207040306080B030204" pitchFamily="18" charset="0"/>
                <a:cs typeface="Carlito"/>
              </a:rPr>
              <a:t>full-fledged logistics services </a:t>
            </a:r>
            <a:r>
              <a:rPr lang="en-US" b="1">
                <a:solidFill>
                  <a:schemeClr val="tx2">
                    <a:lumMod val="75000"/>
                  </a:schemeClr>
                </a:solidFill>
                <a:latin typeface="Californian FB" panose="0207040306080B030204" pitchFamily="18" charset="0"/>
                <a:cs typeface="Carlito"/>
              </a:rPr>
              <a:t>as </a:t>
            </a:r>
            <a:r>
              <a:rPr lang="en-US" b="1" spc="-5">
                <a:solidFill>
                  <a:schemeClr val="tx2">
                    <a:lumMod val="75000"/>
                  </a:schemeClr>
                </a:solidFill>
                <a:latin typeface="Californian FB" panose="0207040306080B030204" pitchFamily="18" charset="0"/>
                <a:cs typeface="Carlito"/>
              </a:rPr>
              <a:t>well. We have our  offices </a:t>
            </a:r>
            <a:r>
              <a:rPr lang="en-US" b="1">
                <a:solidFill>
                  <a:schemeClr val="tx2">
                    <a:lumMod val="75000"/>
                  </a:schemeClr>
                </a:solidFill>
                <a:latin typeface="Californian FB" panose="0207040306080B030204" pitchFamily="18" charset="0"/>
                <a:cs typeface="Carlito"/>
              </a:rPr>
              <a:t>in ICD Tughlkakabad,CFS Patparganj, IGI Airport, ICD Dadri, ICD Ghari Harsaru, ACTL Faridabad, HTPL Palwal, ICD Sonipat/Panipat.</a:t>
            </a:r>
          </a:p>
          <a:p>
            <a:pPr marL="12700" marR="140335" algn="l">
              <a:lnSpc>
                <a:spcPct val="99600"/>
              </a:lnSpc>
              <a:spcBef>
                <a:spcPts val="105"/>
              </a:spcBef>
            </a:pPr>
            <a:endParaRPr lang="en-US" b="1">
              <a:solidFill>
                <a:schemeClr val="tx2">
                  <a:lumMod val="75000"/>
                </a:schemeClr>
              </a:solidFill>
              <a:latin typeface="Californian FB" panose="0207040306080B030204" pitchFamily="18" charset="0"/>
              <a:cs typeface="Carlito"/>
            </a:endParaRPr>
          </a:p>
          <a:p>
            <a:pPr marL="298450" marR="140335" indent="-285750" algn="l">
              <a:lnSpc>
                <a:spcPct val="99600"/>
              </a:lnSpc>
              <a:spcBef>
                <a:spcPts val="105"/>
              </a:spcBef>
              <a:buFont typeface="Wingdings" panose="05000000000000000000" pitchFamily="2" charset="2"/>
              <a:buChar char="q"/>
            </a:pPr>
            <a:r>
              <a:rPr lang="en-US" b="1">
                <a:solidFill>
                  <a:schemeClr val="tx2">
                    <a:lumMod val="75000"/>
                  </a:schemeClr>
                </a:solidFill>
                <a:latin typeface="Californian FB" panose="0207040306080B030204" pitchFamily="18" charset="0"/>
                <a:cs typeface="Carlito"/>
              </a:rPr>
              <a:t>Nhava Sheva, Mundra sea port and </a:t>
            </a:r>
            <a:r>
              <a:rPr lang="en-US" b="1" spc="-5">
                <a:solidFill>
                  <a:schemeClr val="tx2">
                    <a:lumMod val="75000"/>
                  </a:schemeClr>
                </a:solidFill>
                <a:latin typeface="Californian FB" panose="0207040306080B030204" pitchFamily="18" charset="0"/>
                <a:cs typeface="Carlito"/>
              </a:rPr>
              <a:t>many other cities </a:t>
            </a:r>
            <a:r>
              <a:rPr lang="en-US" b="1">
                <a:solidFill>
                  <a:schemeClr val="tx2">
                    <a:lumMod val="75000"/>
                  </a:schemeClr>
                </a:solidFill>
                <a:latin typeface="Californian FB" panose="0207040306080B030204" pitchFamily="18" charset="0"/>
                <a:cs typeface="Carlito"/>
              </a:rPr>
              <a:t>across</a:t>
            </a:r>
            <a:r>
              <a:rPr lang="en-US" b="1" spc="-5">
                <a:solidFill>
                  <a:schemeClr val="tx2">
                    <a:lumMod val="75000"/>
                  </a:schemeClr>
                </a:solidFill>
                <a:latin typeface="Californian FB" panose="0207040306080B030204" pitchFamily="18" charset="0"/>
                <a:cs typeface="Carlito"/>
              </a:rPr>
              <a:t> India.</a:t>
            </a:r>
            <a:endParaRPr lang="en-US" b="1">
              <a:solidFill>
                <a:schemeClr val="tx2">
                  <a:lumMod val="75000"/>
                </a:schemeClr>
              </a:solidFill>
              <a:latin typeface="Californian FB" panose="0207040306080B030204" pitchFamily="18" charset="0"/>
              <a:cs typeface="Carlito"/>
            </a:endParaRPr>
          </a:p>
          <a:p>
            <a:pPr marL="298450" marR="140335" indent="-285750" algn="l">
              <a:lnSpc>
                <a:spcPct val="99600"/>
              </a:lnSpc>
              <a:spcBef>
                <a:spcPts val="105"/>
              </a:spcBef>
              <a:buFont typeface="Wingdings" panose="05000000000000000000" pitchFamily="2" charset="2"/>
              <a:buChar char="q"/>
            </a:pPr>
            <a:endParaRPr lang="en-US" b="1" spc="-5">
              <a:solidFill>
                <a:schemeClr val="tx2">
                  <a:lumMod val="75000"/>
                </a:schemeClr>
              </a:solidFill>
              <a:latin typeface="Californian FB" panose="0207040306080B030204" pitchFamily="18" charset="0"/>
              <a:cs typeface="Carlito"/>
            </a:endParaRPr>
          </a:p>
          <a:p>
            <a:pPr marL="298450" marR="140335" indent="-285750" algn="l">
              <a:lnSpc>
                <a:spcPct val="99600"/>
              </a:lnSpc>
              <a:spcBef>
                <a:spcPts val="105"/>
              </a:spcBef>
              <a:buFont typeface="Wingdings" panose="05000000000000000000" pitchFamily="2" charset="2"/>
              <a:buChar char="q"/>
            </a:pPr>
            <a:r>
              <a:rPr lang="en-US" b="1" spc="-5">
                <a:solidFill>
                  <a:schemeClr val="tx2">
                    <a:lumMod val="75000"/>
                  </a:schemeClr>
                </a:solidFill>
                <a:latin typeface="Californian FB" panose="0207040306080B030204" pitchFamily="18" charset="0"/>
                <a:cs typeface="Carlito"/>
              </a:rPr>
              <a:t>We offer single </a:t>
            </a:r>
            <a:r>
              <a:rPr lang="en-US" b="1">
                <a:solidFill>
                  <a:schemeClr val="tx2">
                    <a:lumMod val="75000"/>
                  </a:schemeClr>
                </a:solidFill>
                <a:latin typeface="Californian FB" panose="0207040306080B030204" pitchFamily="18" charset="0"/>
                <a:cs typeface="Carlito"/>
              </a:rPr>
              <a:t>window </a:t>
            </a:r>
            <a:r>
              <a:rPr lang="en-US" b="1" spc="-5">
                <a:solidFill>
                  <a:schemeClr val="tx2">
                    <a:lumMod val="75000"/>
                  </a:schemeClr>
                </a:solidFill>
                <a:latin typeface="Californian FB" panose="0207040306080B030204" pitchFamily="18" charset="0"/>
                <a:cs typeface="Carlito"/>
              </a:rPr>
              <a:t>solutions </a:t>
            </a:r>
            <a:r>
              <a:rPr lang="en-US" b="1">
                <a:solidFill>
                  <a:schemeClr val="tx2">
                    <a:lumMod val="75000"/>
                  </a:schemeClr>
                </a:solidFill>
                <a:latin typeface="Californian FB" panose="0207040306080B030204" pitchFamily="18" charset="0"/>
                <a:cs typeface="Carlito"/>
              </a:rPr>
              <a:t>to </a:t>
            </a:r>
            <a:r>
              <a:rPr lang="en-US" b="1" spc="-5">
                <a:solidFill>
                  <a:schemeClr val="tx2">
                    <a:lumMod val="75000"/>
                  </a:schemeClr>
                </a:solidFill>
                <a:latin typeface="Californian FB" panose="0207040306080B030204" pitchFamily="18" charset="0"/>
                <a:cs typeface="Carlito"/>
              </a:rPr>
              <a:t>our  Customers. We </a:t>
            </a:r>
            <a:r>
              <a:rPr lang="en-US" b="1">
                <a:solidFill>
                  <a:schemeClr val="tx2">
                    <a:lumMod val="75000"/>
                  </a:schemeClr>
                </a:solidFill>
                <a:latin typeface="Californian FB" panose="0207040306080B030204" pitchFamily="18" charset="0"/>
                <a:cs typeface="Carlito"/>
              </a:rPr>
              <a:t>have </a:t>
            </a:r>
            <a:r>
              <a:rPr lang="en-US" b="1" spc="-5">
                <a:solidFill>
                  <a:schemeClr val="tx2">
                    <a:lumMod val="75000"/>
                  </a:schemeClr>
                </a:solidFill>
                <a:latin typeface="Californian FB" panose="0207040306080B030204" pitchFamily="18" charset="0"/>
                <a:cs typeface="Carlito"/>
              </a:rPr>
              <a:t>dedicated inland transportation services from </a:t>
            </a:r>
            <a:r>
              <a:rPr lang="en-US" b="1">
                <a:solidFill>
                  <a:schemeClr val="tx2">
                    <a:lumMod val="75000"/>
                  </a:schemeClr>
                </a:solidFill>
                <a:latin typeface="Californian FB" panose="0207040306080B030204" pitchFamily="18" charset="0"/>
                <a:cs typeface="Carlito"/>
              </a:rPr>
              <a:t>Delhi-NCR </a:t>
            </a:r>
            <a:r>
              <a:rPr lang="en-US" b="1" spc="-5">
                <a:solidFill>
                  <a:schemeClr val="tx2">
                    <a:lumMod val="75000"/>
                  </a:schemeClr>
                </a:solidFill>
                <a:latin typeface="Californian FB" panose="0207040306080B030204" pitchFamily="18" charset="0"/>
                <a:cs typeface="Carlito"/>
              </a:rPr>
              <a:t>to </a:t>
            </a:r>
            <a:r>
              <a:rPr lang="en-US" b="1">
                <a:solidFill>
                  <a:schemeClr val="tx2">
                    <a:lumMod val="75000"/>
                  </a:schemeClr>
                </a:solidFill>
                <a:latin typeface="Californian FB" panose="0207040306080B030204" pitchFamily="18" charset="0"/>
                <a:cs typeface="Carlito"/>
              </a:rPr>
              <a:t>all vessel </a:t>
            </a:r>
            <a:r>
              <a:rPr lang="en-US" b="1" spc="-5">
                <a:solidFill>
                  <a:schemeClr val="tx2">
                    <a:lumMod val="75000"/>
                  </a:schemeClr>
                </a:solidFill>
                <a:latin typeface="Californian FB" panose="0207040306080B030204" pitchFamily="18" charset="0"/>
                <a:cs typeface="Carlito"/>
              </a:rPr>
              <a:t>dispatch ports  across India, </a:t>
            </a:r>
            <a:r>
              <a:rPr lang="en-US" b="1">
                <a:solidFill>
                  <a:schemeClr val="tx2">
                    <a:lumMod val="75000"/>
                  </a:schemeClr>
                </a:solidFill>
                <a:latin typeface="Californian FB" panose="0207040306080B030204" pitchFamily="18" charset="0"/>
                <a:cs typeface="Carlito"/>
              </a:rPr>
              <a:t>and  also </a:t>
            </a:r>
            <a:r>
              <a:rPr lang="en-US" b="1" spc="-5">
                <a:solidFill>
                  <a:schemeClr val="tx2">
                    <a:lumMod val="75000"/>
                  </a:schemeClr>
                </a:solidFill>
                <a:latin typeface="Californian FB" panose="0207040306080B030204" pitchFamily="18" charset="0"/>
                <a:cs typeface="Carlito"/>
              </a:rPr>
              <a:t>bonded </a:t>
            </a:r>
            <a:r>
              <a:rPr lang="en-US" b="1" spc="-10">
                <a:solidFill>
                  <a:schemeClr val="tx2">
                    <a:lumMod val="75000"/>
                  </a:schemeClr>
                </a:solidFill>
                <a:latin typeface="Californian FB" panose="0207040306080B030204" pitchFamily="18" charset="0"/>
                <a:cs typeface="Carlito"/>
              </a:rPr>
              <a:t>trucking </a:t>
            </a:r>
            <a:r>
              <a:rPr lang="en-US" b="1" spc="-5">
                <a:solidFill>
                  <a:schemeClr val="tx2">
                    <a:lumMod val="75000"/>
                  </a:schemeClr>
                </a:solidFill>
                <a:latin typeface="Californian FB" panose="0207040306080B030204" pitchFamily="18" charset="0"/>
                <a:cs typeface="Carlito"/>
              </a:rPr>
              <a:t>services from Delhi </a:t>
            </a:r>
            <a:r>
              <a:rPr lang="en-US" b="1">
                <a:solidFill>
                  <a:schemeClr val="tx2">
                    <a:lumMod val="75000"/>
                  </a:schemeClr>
                </a:solidFill>
                <a:latin typeface="Californian FB" panose="0207040306080B030204" pitchFamily="18" charset="0"/>
                <a:cs typeface="Carlito"/>
              </a:rPr>
              <a:t>to Mumbai</a:t>
            </a:r>
            <a:r>
              <a:rPr lang="en-US" b="1" spc="105">
                <a:solidFill>
                  <a:schemeClr val="tx2">
                    <a:lumMod val="75000"/>
                  </a:schemeClr>
                </a:solidFill>
                <a:latin typeface="Californian FB" panose="0207040306080B030204" pitchFamily="18" charset="0"/>
                <a:cs typeface="Carlito"/>
              </a:rPr>
              <a:t> </a:t>
            </a:r>
            <a:r>
              <a:rPr lang="en-US" b="1" spc="-10">
                <a:solidFill>
                  <a:schemeClr val="tx2">
                    <a:lumMod val="75000"/>
                  </a:schemeClr>
                </a:solidFill>
                <a:latin typeface="Californian FB" panose="0207040306080B030204" pitchFamily="18" charset="0"/>
                <a:cs typeface="Carlito"/>
              </a:rPr>
              <a:t>ports.</a:t>
            </a:r>
            <a:endParaRPr lang="en-US" b="1">
              <a:solidFill>
                <a:schemeClr val="tx2">
                  <a:lumMod val="75000"/>
                </a:schemeClr>
              </a:solidFill>
              <a:latin typeface="Californian FB" panose="0207040306080B030204" pitchFamily="18" charset="0"/>
              <a:cs typeface="Carlito"/>
            </a:endParaRPr>
          </a:p>
          <a:p>
            <a:pPr marL="12700" marR="140335" algn="l">
              <a:lnSpc>
                <a:spcPct val="99600"/>
              </a:lnSpc>
              <a:spcBef>
                <a:spcPts val="105"/>
              </a:spcBef>
            </a:pPr>
            <a:endParaRPr lang="en-US" sz="1600" b="1" spc="-5" dirty="0">
              <a:solidFill>
                <a:schemeClr val="tx2">
                  <a:lumMod val="75000"/>
                </a:schemeClr>
              </a:solidFill>
              <a:latin typeface="Californian FB" panose="0207040306080B030204" pitchFamily="18" charset="0"/>
              <a:cs typeface="Carlito"/>
            </a:endParaRPr>
          </a:p>
        </p:txBody>
      </p:sp>
      <p:sp>
        <p:nvSpPr>
          <p:cNvPr id="7" name="TextBox 6">
            <a:extLst>
              <a:ext uri="{FF2B5EF4-FFF2-40B4-BE49-F238E27FC236}">
                <a16:creationId xmlns:a16="http://schemas.microsoft.com/office/drawing/2014/main" id="{C72B475F-9618-CBF8-D57F-81338D7E176F}"/>
              </a:ext>
            </a:extLst>
          </p:cNvPr>
          <p:cNvSpPr txBox="1"/>
          <p:nvPr/>
        </p:nvSpPr>
        <p:spPr>
          <a:xfrm>
            <a:off x="2038944" y="6121791"/>
            <a:ext cx="6110514" cy="584775"/>
          </a:xfrm>
          <a:prstGeom prst="rect">
            <a:avLst/>
          </a:prstGeom>
          <a:noFill/>
        </p:spPr>
        <p:txBody>
          <a:bodyPr wrap="square">
            <a:spAutoFit/>
          </a:bodyPr>
          <a:lstStyle/>
          <a:p>
            <a:pPr marL="12700">
              <a:lnSpc>
                <a:spcPct val="100000"/>
              </a:lnSpc>
              <a:spcBef>
                <a:spcPts val="105"/>
              </a:spcBef>
            </a:pPr>
            <a:r>
              <a:rPr lang="en-US" sz="3200" b="1">
                <a:latin typeface="Carlito"/>
                <a:cs typeface="Carlito"/>
              </a:rPr>
              <a:t>www.usasaenterprises.com</a:t>
            </a:r>
            <a:endParaRPr lang="en-US" sz="3200" dirty="0">
              <a:latin typeface="Carlito"/>
              <a:cs typeface="Carlito"/>
            </a:endParaRPr>
          </a:p>
        </p:txBody>
      </p:sp>
      <p:pic>
        <p:nvPicPr>
          <p:cNvPr id="5" name="Picture 4" descr="A blue and red logo&#10;&#10;Description automatically generated with low confidence">
            <a:extLst>
              <a:ext uri="{FF2B5EF4-FFF2-40B4-BE49-F238E27FC236}">
                <a16:creationId xmlns:a16="http://schemas.microsoft.com/office/drawing/2014/main" id="{539B6744-1B20-05E9-5461-FBFF8E6E239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736150" y="151434"/>
            <a:ext cx="1407850" cy="1135529"/>
          </a:xfrm>
          <a:prstGeom prst="rect">
            <a:avLst/>
          </a:prstGeom>
        </p:spPr>
      </p:pic>
    </p:spTree>
    <p:extLst>
      <p:ext uri="{BB962C8B-B14F-4D97-AF65-F5344CB8AC3E}">
        <p14:creationId xmlns:p14="http://schemas.microsoft.com/office/powerpoint/2010/main" val="27498543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childTnLst>
                                </p:cTn>
                              </p:par>
                              <p:par>
                                <p:cTn id="9" presetID="23" presetClass="entr" presetSubtype="16"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anim calcmode="lin" valueType="num">
                                      <p:cBhvr>
                                        <p:cTn id="11" dur="500" fill="hold"/>
                                        <p:tgtEl>
                                          <p:spTgt spid="3">
                                            <p:txEl>
                                              <p:pRg st="2" end="2"/>
                                            </p:txEl>
                                          </p:spTgt>
                                        </p:tgtEl>
                                        <p:attrNameLst>
                                          <p:attrName>ppt_w</p:attrName>
                                        </p:attrNameLst>
                                      </p:cBhvr>
                                      <p:tavLst>
                                        <p:tav tm="0">
                                          <p:val>
                                            <p:fltVal val="0"/>
                                          </p:val>
                                        </p:tav>
                                        <p:tav tm="100000">
                                          <p:val>
                                            <p:strVal val="#ppt_w"/>
                                          </p:val>
                                        </p:tav>
                                      </p:tavLst>
                                    </p:anim>
                                    <p:anim calcmode="lin" valueType="num">
                                      <p:cBhvr>
                                        <p:cTn id="12" dur="500" fill="hold"/>
                                        <p:tgtEl>
                                          <p:spTgt spid="3">
                                            <p:txEl>
                                              <p:pRg st="2" end="2"/>
                                            </p:txEl>
                                          </p:spTgt>
                                        </p:tgtEl>
                                        <p:attrNameLst>
                                          <p:attrName>ppt_h</p:attrName>
                                        </p:attrNameLst>
                                      </p:cBhvr>
                                      <p:tavLst>
                                        <p:tav tm="0">
                                          <p:val>
                                            <p:fltVal val="0"/>
                                          </p:val>
                                        </p:tav>
                                        <p:tav tm="100000">
                                          <p:val>
                                            <p:strVal val="#ppt_h"/>
                                          </p:val>
                                        </p:tav>
                                      </p:tavLst>
                                    </p:anim>
                                  </p:childTnLst>
                                </p:cTn>
                              </p:par>
                            </p:childTnLst>
                          </p:cTn>
                        </p:par>
                      </p:childTnLst>
                    </p:cTn>
                  </p:par>
                  <p:par>
                    <p:cTn id="13" fill="hold">
                      <p:stCondLst>
                        <p:cond delay="indefinite"/>
                      </p:stCondLst>
                      <p:childTnLst>
                        <p:par>
                          <p:cTn id="14" fill="hold">
                            <p:stCondLst>
                              <p:cond delay="0"/>
                            </p:stCondLst>
                            <p:childTnLst>
                              <p:par>
                                <p:cTn id="15" presetID="23" presetClass="entr" presetSubtype="16" fill="hold" grpId="0"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 calcmode="lin" valueType="num">
                                      <p:cBhvr>
                                        <p:cTn id="17" dur="500" fill="hold"/>
                                        <p:tgtEl>
                                          <p:spTgt spid="3">
                                            <p:txEl>
                                              <p:pRg st="4" end="4"/>
                                            </p:txEl>
                                          </p:spTgt>
                                        </p:tgtEl>
                                        <p:attrNameLst>
                                          <p:attrName>ppt_w</p:attrName>
                                        </p:attrNameLst>
                                      </p:cBhvr>
                                      <p:tavLst>
                                        <p:tav tm="0">
                                          <p:val>
                                            <p:fltVal val="0"/>
                                          </p:val>
                                        </p:tav>
                                        <p:tav tm="100000">
                                          <p:val>
                                            <p:strVal val="#ppt_w"/>
                                          </p:val>
                                        </p:tav>
                                      </p:tavLst>
                                    </p:anim>
                                    <p:anim calcmode="lin" valueType="num">
                                      <p:cBhvr>
                                        <p:cTn id="18" dur="500" fill="hold"/>
                                        <p:tgtEl>
                                          <p:spTgt spid="3">
                                            <p:txEl>
                                              <p:pRg st="4" end="4"/>
                                            </p:txEl>
                                          </p:spTgt>
                                        </p:tgtEl>
                                        <p:attrNameLst>
                                          <p:attrName>ppt_h</p:attrName>
                                        </p:attrNameLst>
                                      </p:cBhvr>
                                      <p:tavLst>
                                        <p:tav tm="0">
                                          <p:val>
                                            <p:fltVal val="0"/>
                                          </p:val>
                                        </p:tav>
                                        <p:tav tm="100000">
                                          <p:val>
                                            <p:strVal val="#ppt_h"/>
                                          </p:val>
                                        </p:tav>
                                      </p:tavLst>
                                    </p:anim>
                                  </p:childTnLst>
                                </p:cTn>
                              </p:par>
                            </p:childTnLst>
                          </p:cTn>
                        </p:par>
                      </p:childTnLst>
                    </p:cTn>
                  </p:par>
                  <p:par>
                    <p:cTn id="19" fill="hold">
                      <p:stCondLst>
                        <p:cond delay="indefinite"/>
                      </p:stCondLst>
                      <p:childTnLst>
                        <p:par>
                          <p:cTn id="20" fill="hold">
                            <p:stCondLst>
                              <p:cond delay="0"/>
                            </p:stCondLst>
                            <p:childTnLst>
                              <p:par>
                                <p:cTn id="21" presetID="23" presetClass="entr" presetSubtype="16" fill="hold" grpId="0" nodeType="click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anim calcmode="lin" valueType="num">
                                      <p:cBhvr>
                                        <p:cTn id="23" dur="500" fill="hold"/>
                                        <p:tgtEl>
                                          <p:spTgt spid="3">
                                            <p:txEl>
                                              <p:pRg st="6" end="6"/>
                                            </p:txEl>
                                          </p:spTgt>
                                        </p:tgtEl>
                                        <p:attrNameLst>
                                          <p:attrName>ppt_w</p:attrName>
                                        </p:attrNameLst>
                                      </p:cBhvr>
                                      <p:tavLst>
                                        <p:tav tm="0">
                                          <p:val>
                                            <p:fltVal val="0"/>
                                          </p:val>
                                        </p:tav>
                                        <p:tav tm="100000">
                                          <p:val>
                                            <p:strVal val="#ppt_w"/>
                                          </p:val>
                                        </p:tav>
                                      </p:tavLst>
                                    </p:anim>
                                    <p:anim calcmode="lin" valueType="num">
                                      <p:cBhvr>
                                        <p:cTn id="24" dur="500" fill="hold"/>
                                        <p:tgtEl>
                                          <p:spTgt spid="3">
                                            <p:txEl>
                                              <p:pRg st="6" end="6"/>
                                            </p:txEl>
                                          </p:spTgt>
                                        </p:tgtEl>
                                        <p:attrNameLst>
                                          <p:attrName>ppt_h</p:attrName>
                                        </p:attrNameLst>
                                      </p:cBhvr>
                                      <p:tavLst>
                                        <p:tav tm="0">
                                          <p:val>
                                            <p:fltVal val="0"/>
                                          </p:val>
                                        </p:tav>
                                        <p:tav tm="100000">
                                          <p:val>
                                            <p:strVal val="#ppt_h"/>
                                          </p:val>
                                        </p:tav>
                                      </p:tavLst>
                                    </p:anim>
                                  </p:childTnLst>
                                </p:cTn>
                              </p:par>
                            </p:childTnLst>
                          </p:cTn>
                        </p:par>
                      </p:childTnLst>
                    </p:cTn>
                  </p:par>
                  <p:par>
                    <p:cTn id="25" fill="hold">
                      <p:stCondLst>
                        <p:cond delay="indefinite"/>
                      </p:stCondLst>
                      <p:childTnLst>
                        <p:par>
                          <p:cTn id="26" fill="hold">
                            <p:stCondLst>
                              <p:cond delay="0"/>
                            </p:stCondLst>
                            <p:childTnLst>
                              <p:par>
                                <p:cTn id="27" presetID="23" presetClass="entr" presetSubtype="16" fill="hold" grpId="0" nodeType="clickEffect">
                                  <p:stCondLst>
                                    <p:cond delay="0"/>
                                  </p:stCondLst>
                                  <p:childTnLst>
                                    <p:set>
                                      <p:cBhvr>
                                        <p:cTn id="28" dur="1" fill="hold">
                                          <p:stCondLst>
                                            <p:cond delay="0"/>
                                          </p:stCondLst>
                                        </p:cTn>
                                        <p:tgtEl>
                                          <p:spTgt spid="3">
                                            <p:txEl>
                                              <p:pRg st="8" end="8"/>
                                            </p:txEl>
                                          </p:spTgt>
                                        </p:tgtEl>
                                        <p:attrNameLst>
                                          <p:attrName>style.visibility</p:attrName>
                                        </p:attrNameLst>
                                      </p:cBhvr>
                                      <p:to>
                                        <p:strVal val="visible"/>
                                      </p:to>
                                    </p:set>
                                    <p:anim calcmode="lin" valueType="num">
                                      <p:cBhvr>
                                        <p:cTn id="29" dur="500" fill="hold"/>
                                        <p:tgtEl>
                                          <p:spTgt spid="3">
                                            <p:txEl>
                                              <p:pRg st="8" end="8"/>
                                            </p:txEl>
                                          </p:spTgt>
                                        </p:tgtEl>
                                        <p:attrNameLst>
                                          <p:attrName>ppt_w</p:attrName>
                                        </p:attrNameLst>
                                      </p:cBhvr>
                                      <p:tavLst>
                                        <p:tav tm="0">
                                          <p:val>
                                            <p:fltVal val="0"/>
                                          </p:val>
                                        </p:tav>
                                        <p:tav tm="100000">
                                          <p:val>
                                            <p:strVal val="#ppt_w"/>
                                          </p:val>
                                        </p:tav>
                                      </p:tavLst>
                                    </p:anim>
                                    <p:anim calcmode="lin" valueType="num">
                                      <p:cBhvr>
                                        <p:cTn id="30" dur="500" fill="hold"/>
                                        <p:tgtEl>
                                          <p:spTgt spid="3">
                                            <p:txEl>
                                              <p:pRg st="8" end="8"/>
                                            </p:txEl>
                                          </p:spTgt>
                                        </p:tgtEl>
                                        <p:attrNameLst>
                                          <p:attrName>ppt_h</p:attrName>
                                        </p:attrNameLst>
                                      </p:cBhvr>
                                      <p:tavLst>
                                        <p:tav tm="0">
                                          <p:val>
                                            <p:fltVal val="0"/>
                                          </p:val>
                                        </p:tav>
                                        <p:tav tm="100000">
                                          <p:val>
                                            <p:strVal val="#ppt_h"/>
                                          </p:val>
                                        </p:tav>
                                      </p:tavLst>
                                    </p:anim>
                                  </p:childTnLst>
                                </p:cTn>
                              </p:par>
                              <p:par>
                                <p:cTn id="31" presetID="23" presetClass="entr" presetSubtype="16" fill="hold" grpId="0" nodeType="withEffect">
                                  <p:stCondLst>
                                    <p:cond delay="0"/>
                                  </p:stCondLst>
                                  <p:childTnLst>
                                    <p:set>
                                      <p:cBhvr>
                                        <p:cTn id="32" dur="1" fill="hold">
                                          <p:stCondLst>
                                            <p:cond delay="0"/>
                                          </p:stCondLst>
                                        </p:cTn>
                                        <p:tgtEl>
                                          <p:spTgt spid="7"/>
                                        </p:tgtEl>
                                        <p:attrNameLst>
                                          <p:attrName>style.visibility</p:attrName>
                                        </p:attrNameLst>
                                      </p:cBhvr>
                                      <p:to>
                                        <p:strVal val="visible"/>
                                      </p:to>
                                    </p:set>
                                    <p:anim calcmode="lin" valueType="num">
                                      <p:cBhvr>
                                        <p:cTn id="33" dur="500" fill="hold"/>
                                        <p:tgtEl>
                                          <p:spTgt spid="7"/>
                                        </p:tgtEl>
                                        <p:attrNameLst>
                                          <p:attrName>ppt_w</p:attrName>
                                        </p:attrNameLst>
                                      </p:cBhvr>
                                      <p:tavLst>
                                        <p:tav tm="0">
                                          <p:val>
                                            <p:fltVal val="0"/>
                                          </p:val>
                                        </p:tav>
                                        <p:tav tm="100000">
                                          <p:val>
                                            <p:strVal val="#ppt_w"/>
                                          </p:val>
                                        </p:tav>
                                      </p:tavLst>
                                    </p:anim>
                                    <p:anim calcmode="lin" valueType="num">
                                      <p:cBhvr>
                                        <p:cTn id="34" dur="500" fill="hold"/>
                                        <p:tgtEl>
                                          <p:spTgt spid="7"/>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P spid="7"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3F993C45-B237-4CD5-A232-CD2DFFF5AB1E}"/>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cxnSp>
          <p:nvCxnSpPr>
            <p:cNvPr id="5" name="Straight Connector 7">
              <a:extLst>
                <a:ext uri="{FF2B5EF4-FFF2-40B4-BE49-F238E27FC236}">
                  <a16:creationId xmlns:a16="http://schemas.microsoft.com/office/drawing/2014/main" id="{BE9EA4F6-F0E3-4DB3-8F82-B91A1F693A5D}"/>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bg1">
                  <a:lumMod val="85000"/>
                  <a:lumOff val="15000"/>
                </a:schemeClr>
              </a:solidFill>
            </a:ln>
          </p:spPr>
          <p:style>
            <a:lnRef idx="2">
              <a:schemeClr val="accent1"/>
            </a:lnRef>
            <a:fillRef idx="0">
              <a:schemeClr val="accent1"/>
            </a:fillRef>
            <a:effectRef idx="1">
              <a:schemeClr val="accent1"/>
            </a:effectRef>
            <a:fontRef idx="minor">
              <a:schemeClr val="tx1"/>
            </a:fontRef>
          </p:style>
        </p:cxnSp>
        <p:cxnSp>
          <p:nvCxnSpPr>
            <p:cNvPr id="9" name="Straight Connector 8">
              <a:extLst>
                <a:ext uri="{FF2B5EF4-FFF2-40B4-BE49-F238E27FC236}">
                  <a16:creationId xmlns:a16="http://schemas.microsoft.com/office/drawing/2014/main" id="{43A7345F-1794-4777-80F8-B67B01BE7F9E}"/>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lumOff val="15000"/>
                </a:schemeClr>
              </a:solidFill>
            </a:ln>
          </p:spPr>
          <p:style>
            <a:lnRef idx="2">
              <a:schemeClr val="accent1"/>
            </a:lnRef>
            <a:fillRef idx="0">
              <a:schemeClr val="accent1"/>
            </a:fillRef>
            <a:effectRef idx="1">
              <a:schemeClr val="accent1"/>
            </a:effectRef>
            <a:fontRef idx="minor">
              <a:schemeClr val="tx1"/>
            </a:fontRef>
          </p:style>
        </p:cxnSp>
        <p:sp>
          <p:nvSpPr>
            <p:cNvPr id="10" name="Rectangle 23">
              <a:extLst>
                <a:ext uri="{FF2B5EF4-FFF2-40B4-BE49-F238E27FC236}">
                  <a16:creationId xmlns:a16="http://schemas.microsoft.com/office/drawing/2014/main" id="{AEB4062E-9879-4D6E-8C9A-55D81D61C43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1" name="Rectangle 25">
              <a:extLst>
                <a:ext uri="{FF2B5EF4-FFF2-40B4-BE49-F238E27FC236}">
                  <a16:creationId xmlns:a16="http://schemas.microsoft.com/office/drawing/2014/main" id="{E0E1E50E-9B56-49FC-AC93-34C80F4385C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2" name="Isosceles Triangle 11">
              <a:extLst>
                <a:ext uri="{FF2B5EF4-FFF2-40B4-BE49-F238E27FC236}">
                  <a16:creationId xmlns:a16="http://schemas.microsoft.com/office/drawing/2014/main" id="{786CF095-2697-4E6D-832B-E71B7C8D6D9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13" name="Rectangle 27">
              <a:extLst>
                <a:ext uri="{FF2B5EF4-FFF2-40B4-BE49-F238E27FC236}">
                  <a16:creationId xmlns:a16="http://schemas.microsoft.com/office/drawing/2014/main" id="{A93A2EA0-D245-490B-A61D-8B32A8DF496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4" name="Rectangle 28">
              <a:extLst>
                <a:ext uri="{FF2B5EF4-FFF2-40B4-BE49-F238E27FC236}">
                  <a16:creationId xmlns:a16="http://schemas.microsoft.com/office/drawing/2014/main" id="{6BAC7BF2-009C-48C7-A7F2-2139B5079D9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5" name="Rectangle 29">
              <a:extLst>
                <a:ext uri="{FF2B5EF4-FFF2-40B4-BE49-F238E27FC236}">
                  <a16:creationId xmlns:a16="http://schemas.microsoft.com/office/drawing/2014/main" id="{7D60F62B-3828-4F12-B884-8A892532513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16" name="Isosceles Triangle 15">
              <a:extLst>
                <a:ext uri="{FF2B5EF4-FFF2-40B4-BE49-F238E27FC236}">
                  <a16:creationId xmlns:a16="http://schemas.microsoft.com/office/drawing/2014/main" id="{D8A41293-53F5-4380-B216-EB66A4353B6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7" name="Isosceles Triangle 16">
              <a:extLst>
                <a:ext uri="{FF2B5EF4-FFF2-40B4-BE49-F238E27FC236}">
                  <a16:creationId xmlns:a16="http://schemas.microsoft.com/office/drawing/2014/main" id="{A6DDE673-E05B-400B-B6E1-335E425D874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useBgFill="1">
        <p:nvSpPr>
          <p:cNvPr id="19" name="Rectangle 18">
            <a:extLst>
              <a:ext uri="{FF2B5EF4-FFF2-40B4-BE49-F238E27FC236}">
                <a16:creationId xmlns:a16="http://schemas.microsoft.com/office/drawing/2014/main" id="{2783C067-F8BF-4755-B516-8A0CD74CF60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6646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Isosceles Triangle 20">
            <a:extLst>
              <a:ext uri="{FF2B5EF4-FFF2-40B4-BE49-F238E27FC236}">
                <a16:creationId xmlns:a16="http://schemas.microsoft.com/office/drawing/2014/main" id="{2ED796EC-E7FF-46DB-B912-FB08BF12AA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0" y="0"/>
            <a:ext cx="842596" cy="5666154"/>
          </a:xfrm>
          <a:prstGeom prst="triangle">
            <a:avLst>
              <a:gd name="adj" fmla="val 100000"/>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3" name="Isosceles Triangle 22">
            <a:extLst>
              <a:ext uri="{FF2B5EF4-FFF2-40B4-BE49-F238E27FC236}">
                <a16:creationId xmlns:a16="http://schemas.microsoft.com/office/drawing/2014/main" id="{549A2DAB-B431-487D-95AD-BB0FECB49E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738534" y="3818467"/>
            <a:ext cx="4450292" cy="3039533"/>
          </a:xfrm>
          <a:prstGeom prst="triangle">
            <a:avLst>
              <a:gd name="adj" fmla="val 100000"/>
            </a:avLst>
          </a:prstGeom>
          <a:solidFill>
            <a:schemeClr val="accent1">
              <a:alpha val="88000"/>
            </a:schemeClr>
          </a:solidFill>
          <a:ln>
            <a:noFill/>
          </a:ln>
          <a:effectLst/>
        </p:spPr>
        <p:style>
          <a:lnRef idx="1">
            <a:schemeClr val="accent1"/>
          </a:lnRef>
          <a:fillRef idx="3">
            <a:schemeClr val="accent1"/>
          </a:fillRef>
          <a:effectRef idx="2">
            <a:schemeClr val="accent1"/>
          </a:effectRef>
          <a:fontRef idx="minor">
            <a:schemeClr val="lt1"/>
          </a:fontRef>
        </p:style>
      </p:sp>
      <p:cxnSp>
        <p:nvCxnSpPr>
          <p:cNvPr id="25" name="Straight Connector 24">
            <a:extLst>
              <a:ext uri="{FF2B5EF4-FFF2-40B4-BE49-F238E27FC236}">
                <a16:creationId xmlns:a16="http://schemas.microsoft.com/office/drawing/2014/main" id="{C5ECDEE1-7093-418F-9CF5-24EEB115C1C1}"/>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0134600" y="0"/>
            <a:ext cx="1727200" cy="6858000"/>
          </a:xfrm>
          <a:prstGeom prst="line">
            <a:avLst/>
          </a:prstGeom>
          <a:ln w="15875" cap="sq">
            <a:solidFill>
              <a:schemeClr val="accent2"/>
            </a:solidFill>
            <a:bevel/>
          </a:ln>
        </p:spPr>
        <p:style>
          <a:lnRef idx="2">
            <a:schemeClr val="accent1"/>
          </a:lnRef>
          <a:fillRef idx="0">
            <a:schemeClr val="accent1"/>
          </a:fillRef>
          <a:effectRef idx="1">
            <a:schemeClr val="accent1"/>
          </a:effectRef>
          <a:fontRef idx="minor">
            <a:schemeClr val="tx1"/>
          </a:fontRef>
        </p:style>
      </p:cxnSp>
      <p:cxnSp>
        <p:nvCxnSpPr>
          <p:cNvPr id="27" name="Straight Connector 26">
            <a:extLst>
              <a:ext uri="{FF2B5EF4-FFF2-40B4-BE49-F238E27FC236}">
                <a16:creationId xmlns:a16="http://schemas.microsoft.com/office/drawing/2014/main" id="{045062AF-EB11-4651-BC4A-4DA21768DE8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15875">
            <a:solidFill>
              <a:schemeClr val="accent1"/>
            </a:solidFill>
          </a:ln>
        </p:spPr>
        <p:style>
          <a:lnRef idx="2">
            <a:schemeClr val="accent1"/>
          </a:lnRef>
          <a:fillRef idx="0">
            <a:schemeClr val="accent1"/>
          </a:fillRef>
          <a:effectRef idx="1">
            <a:schemeClr val="accent1"/>
          </a:effectRef>
          <a:fontRef idx="minor">
            <a:schemeClr val="tx1"/>
          </a:fontRef>
        </p:style>
      </p:cxnSp>
      <p:sp>
        <p:nvSpPr>
          <p:cNvPr id="2" name="Title 1">
            <a:extLst>
              <a:ext uri="{FF2B5EF4-FFF2-40B4-BE49-F238E27FC236}">
                <a16:creationId xmlns:a16="http://schemas.microsoft.com/office/drawing/2014/main" id="{6944A479-25BB-0E01-F5FF-1D8E8E4C3857}"/>
              </a:ext>
            </a:extLst>
          </p:cNvPr>
          <p:cNvSpPr>
            <a:spLocks noGrp="1"/>
          </p:cNvSpPr>
          <p:nvPr>
            <p:ph type="title"/>
          </p:nvPr>
        </p:nvSpPr>
        <p:spPr>
          <a:xfrm>
            <a:off x="956431" y="250724"/>
            <a:ext cx="9067641" cy="762150"/>
          </a:xfrm>
        </p:spPr>
        <p:txBody>
          <a:bodyPr vert="horz" lIns="91440" tIns="45720" rIns="91440" bIns="45720" rtlCol="0" anchor="b">
            <a:normAutofit fontScale="90000"/>
          </a:bodyPr>
          <a:lstStyle/>
          <a:p>
            <a:r>
              <a:rPr lang="en-US" sz="5400" dirty="0">
                <a:solidFill>
                  <a:schemeClr val="accent6">
                    <a:lumMod val="75000"/>
                  </a:schemeClr>
                </a:solidFill>
                <a:latin typeface="Amasis MT Pro Black" panose="02040A04050005020304" pitchFamily="18" charset="0"/>
              </a:rPr>
              <a:t>What we do…</a:t>
            </a:r>
          </a:p>
        </p:txBody>
      </p:sp>
      <p:sp>
        <p:nvSpPr>
          <p:cNvPr id="29" name="Rectangle 27">
            <a:extLst>
              <a:ext uri="{FF2B5EF4-FFF2-40B4-BE49-F238E27FC236}">
                <a16:creationId xmlns:a16="http://schemas.microsoft.com/office/drawing/2014/main" id="{0819F787-32B4-46A8-BC57-C6571BCEE24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25641" y="0"/>
            <a:ext cx="1766359" cy="6858000"/>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sp>
        <p:nvSpPr>
          <p:cNvPr id="38" name="Pentagon 37">
            <a:extLst>
              <a:ext uri="{FF2B5EF4-FFF2-40B4-BE49-F238E27FC236}">
                <a16:creationId xmlns:a16="http://schemas.microsoft.com/office/drawing/2014/main" id="{BCD0DAD7-EABD-E2FA-ECBA-9DCE0FB7BE5D}"/>
              </a:ext>
            </a:extLst>
          </p:cNvPr>
          <p:cNvSpPr/>
          <p:nvPr/>
        </p:nvSpPr>
        <p:spPr>
          <a:xfrm>
            <a:off x="1315686" y="5185410"/>
            <a:ext cx="499259" cy="425760"/>
          </a:xfrm>
          <a:prstGeom prst="pentagon">
            <a:avLst/>
          </a:prstGeom>
          <a:scene3d>
            <a:camera prst="orthographicFront"/>
            <a:lightRig rig="threePt" dir="t"/>
          </a:scene3d>
          <a:sp3d>
            <a:bevelT prst="relaxedInset"/>
          </a:sp3d>
        </p:spPr>
        <p:style>
          <a:lnRef idx="2">
            <a:schemeClr val="accent6"/>
          </a:lnRef>
          <a:fillRef idx="1">
            <a:schemeClr val="lt1"/>
          </a:fillRef>
          <a:effectRef idx="0">
            <a:schemeClr val="accent6"/>
          </a:effectRef>
          <a:fontRef idx="minor">
            <a:schemeClr val="dk1"/>
          </a:fontRef>
        </p:style>
        <p:txBody>
          <a:bodyPr rtlCol="0" anchor="ctr"/>
          <a:lstStyle/>
          <a:p>
            <a:pPr algn="ctr"/>
            <a:endParaRPr lang="en-US" dirty="0"/>
          </a:p>
        </p:txBody>
      </p:sp>
      <p:pic>
        <p:nvPicPr>
          <p:cNvPr id="39" name="Picture 38">
            <a:extLst>
              <a:ext uri="{FF2B5EF4-FFF2-40B4-BE49-F238E27FC236}">
                <a16:creationId xmlns:a16="http://schemas.microsoft.com/office/drawing/2014/main" id="{6C885B8E-9D31-4D15-8160-D2D61496C0D1}"/>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653720" y="3818467"/>
            <a:ext cx="2971835" cy="2683063"/>
          </a:xfrm>
          <a:prstGeom prst="rect">
            <a:avLst/>
          </a:prstGeom>
          <a:effectLst>
            <a:glow rad="127000">
              <a:schemeClr val="bg2">
                <a:lumMod val="75000"/>
              </a:schemeClr>
            </a:glow>
          </a:effectLst>
        </p:spPr>
      </p:pic>
      <p:sp>
        <p:nvSpPr>
          <p:cNvPr id="41" name="TextBox 40">
            <a:extLst>
              <a:ext uri="{FF2B5EF4-FFF2-40B4-BE49-F238E27FC236}">
                <a16:creationId xmlns:a16="http://schemas.microsoft.com/office/drawing/2014/main" id="{FB6E0EF0-0423-9BB4-7CAE-99113ADD887C}"/>
              </a:ext>
            </a:extLst>
          </p:cNvPr>
          <p:cNvSpPr txBox="1"/>
          <p:nvPr/>
        </p:nvSpPr>
        <p:spPr>
          <a:xfrm>
            <a:off x="3080947" y="1038487"/>
            <a:ext cx="3998725" cy="584775"/>
          </a:xfrm>
          <a:prstGeom prst="rect">
            <a:avLst/>
          </a:prstGeom>
          <a:noFill/>
        </p:spPr>
        <p:txBody>
          <a:bodyPr wrap="square">
            <a:spAutoFit/>
          </a:bodyPr>
          <a:lstStyle/>
          <a:p>
            <a:pPr algn="ctr">
              <a:buClrTx/>
              <a:buFontTx/>
              <a:buNone/>
            </a:pPr>
            <a:r>
              <a:rPr lang="en-US" sz="3200" b="1" u="sng" kern="1200" noProof="1">
                <a:solidFill>
                  <a:srgbClr val="F7931F"/>
                </a:solidFill>
                <a:latin typeface="Calibri" panose="020F0502020204030204"/>
                <a:ea typeface="+mn-ea"/>
                <a:cs typeface="+mn-cs"/>
              </a:rPr>
              <a:t>Transportation</a:t>
            </a:r>
          </a:p>
        </p:txBody>
      </p:sp>
      <p:sp>
        <p:nvSpPr>
          <p:cNvPr id="52" name="Rectangle 51">
            <a:extLst>
              <a:ext uri="{FF2B5EF4-FFF2-40B4-BE49-F238E27FC236}">
                <a16:creationId xmlns:a16="http://schemas.microsoft.com/office/drawing/2014/main" id="{593CA265-FAC2-C29D-0359-D7C3C6ED064B}"/>
              </a:ext>
            </a:extLst>
          </p:cNvPr>
          <p:cNvSpPr/>
          <p:nvPr/>
        </p:nvSpPr>
        <p:spPr>
          <a:xfrm>
            <a:off x="653720" y="1173447"/>
            <a:ext cx="2976121" cy="2589473"/>
          </a:xfrm>
          <a:prstGeom prst="rect">
            <a:avLst/>
          </a:prstGeom>
          <a:solidFill>
            <a:schemeClr val="bg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54" name="Picture 53" descr="A collage of different types of transportation&#10;&#10;Description automatically generated with low confidence">
            <a:extLst>
              <a:ext uri="{FF2B5EF4-FFF2-40B4-BE49-F238E27FC236}">
                <a16:creationId xmlns:a16="http://schemas.microsoft.com/office/drawing/2014/main" id="{434EE44D-2481-6901-B211-D1EDFB86406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9435" y="1038487"/>
            <a:ext cx="2976121" cy="2724433"/>
          </a:xfrm>
          <a:prstGeom prst="rect">
            <a:avLst/>
          </a:prstGeom>
        </p:spPr>
      </p:pic>
      <p:sp>
        <p:nvSpPr>
          <p:cNvPr id="56" name="TextBox 55">
            <a:extLst>
              <a:ext uri="{FF2B5EF4-FFF2-40B4-BE49-F238E27FC236}">
                <a16:creationId xmlns:a16="http://schemas.microsoft.com/office/drawing/2014/main" id="{23A9BD3D-DB2D-D7DE-4E6E-E92DE155EDF8}"/>
              </a:ext>
            </a:extLst>
          </p:cNvPr>
          <p:cNvSpPr txBox="1"/>
          <p:nvPr/>
        </p:nvSpPr>
        <p:spPr>
          <a:xfrm>
            <a:off x="3870472" y="1352780"/>
            <a:ext cx="6102926" cy="2554545"/>
          </a:xfrm>
          <a:prstGeom prst="rect">
            <a:avLst/>
          </a:prstGeom>
          <a:noFill/>
        </p:spPr>
        <p:txBody>
          <a:bodyPr wrap="square">
            <a:spAutoFit/>
          </a:bodyPr>
          <a:lstStyle/>
          <a:p>
            <a:pPr algn="just">
              <a:buClrTx/>
              <a:buFontTx/>
              <a:buNone/>
            </a:pPr>
            <a:endParaRPr lang="en-US" sz="2000" b="1" kern="1200" noProof="1">
              <a:solidFill>
                <a:prstClr val="black">
                  <a:lumMod val="65000"/>
                  <a:lumOff val="35000"/>
                </a:prstClr>
              </a:solidFill>
              <a:latin typeface="Calibri" panose="020F0502020204030204"/>
              <a:ea typeface="+mn-ea"/>
              <a:cs typeface="+mn-cs"/>
            </a:endParaRPr>
          </a:p>
          <a:p>
            <a:pPr algn="just">
              <a:buClrTx/>
              <a:buFontTx/>
              <a:buNone/>
            </a:pPr>
            <a:r>
              <a:rPr lang="en-US" sz="2000" b="1" kern="1200" noProof="1">
                <a:solidFill>
                  <a:prstClr val="black">
                    <a:lumMod val="65000"/>
                    <a:lumOff val="35000"/>
                  </a:prstClr>
                </a:solidFill>
                <a:latin typeface="Calibri" panose="020F0502020204030204"/>
                <a:ea typeface="+mn-ea"/>
                <a:cs typeface="+mn-cs"/>
              </a:rPr>
              <a:t>Primary Transportation.</a:t>
            </a:r>
          </a:p>
          <a:p>
            <a:pPr algn="just">
              <a:buClrTx/>
              <a:buFontTx/>
              <a:buNone/>
            </a:pPr>
            <a:r>
              <a:rPr lang="en-US" sz="2000" b="1" kern="1200" noProof="1">
                <a:solidFill>
                  <a:prstClr val="black">
                    <a:lumMod val="65000"/>
                    <a:lumOff val="35000"/>
                  </a:prstClr>
                </a:solidFill>
                <a:latin typeface="Calibri" panose="020F0502020204030204"/>
                <a:ea typeface="+mn-ea"/>
                <a:cs typeface="+mn-cs"/>
              </a:rPr>
              <a:t>Secondary Transportation.</a:t>
            </a:r>
          </a:p>
          <a:p>
            <a:pPr algn="just">
              <a:buClrTx/>
              <a:buFontTx/>
              <a:buNone/>
            </a:pPr>
            <a:r>
              <a:rPr lang="en-US" sz="2000" b="1" kern="1200" noProof="1">
                <a:solidFill>
                  <a:prstClr val="black">
                    <a:lumMod val="65000"/>
                    <a:lumOff val="35000"/>
                  </a:prstClr>
                </a:solidFill>
                <a:latin typeface="Calibri" panose="020F0502020204030204"/>
                <a:ea typeface="+mn-ea"/>
                <a:cs typeface="+mn-cs"/>
              </a:rPr>
              <a:t>Express Transportation.</a:t>
            </a:r>
          </a:p>
          <a:p>
            <a:pPr algn="just">
              <a:buClrTx/>
              <a:buFontTx/>
              <a:buNone/>
            </a:pPr>
            <a:r>
              <a:rPr lang="en-US" sz="2000" b="1" kern="1200" noProof="1">
                <a:solidFill>
                  <a:prstClr val="black">
                    <a:lumMod val="65000"/>
                    <a:lumOff val="35000"/>
                  </a:prstClr>
                </a:solidFill>
                <a:latin typeface="Calibri" panose="020F0502020204030204"/>
                <a:ea typeface="+mn-ea"/>
                <a:cs typeface="+mn-cs"/>
              </a:rPr>
              <a:t>Reverse Logistics.</a:t>
            </a:r>
          </a:p>
          <a:p>
            <a:pPr algn="just">
              <a:buClrTx/>
              <a:buFontTx/>
              <a:buNone/>
            </a:pPr>
            <a:r>
              <a:rPr lang="en-US" sz="2000" b="1" kern="1200" noProof="1">
                <a:solidFill>
                  <a:prstClr val="black">
                    <a:lumMod val="65000"/>
                    <a:lumOff val="35000"/>
                  </a:prstClr>
                </a:solidFill>
                <a:latin typeface="Calibri" panose="020F0502020204030204"/>
                <a:ea typeface="+mn-ea"/>
                <a:cs typeface="+mn-cs"/>
              </a:rPr>
              <a:t>ODC Project.</a:t>
            </a:r>
          </a:p>
          <a:p>
            <a:pPr algn="just">
              <a:buClrTx/>
              <a:buFontTx/>
              <a:buNone/>
            </a:pPr>
            <a:r>
              <a:rPr lang="en-US" sz="2000" b="1" noProof="1">
                <a:solidFill>
                  <a:prstClr val="black">
                    <a:lumMod val="65000"/>
                    <a:lumOff val="35000"/>
                  </a:prstClr>
                </a:solidFill>
                <a:latin typeface="Calibri" panose="020F0502020204030204"/>
              </a:rPr>
              <a:t>Refer Transportation.</a:t>
            </a:r>
          </a:p>
          <a:p>
            <a:pPr algn="just">
              <a:buClrTx/>
              <a:buFontTx/>
              <a:buNone/>
            </a:pPr>
            <a:r>
              <a:rPr lang="en-US" sz="2000" b="1" kern="1200" noProof="1">
                <a:solidFill>
                  <a:prstClr val="black">
                    <a:lumMod val="65000"/>
                    <a:lumOff val="35000"/>
                  </a:prstClr>
                </a:solidFill>
                <a:latin typeface="Calibri" panose="020F0502020204030204"/>
                <a:ea typeface="+mn-ea"/>
                <a:cs typeface="+mn-cs"/>
              </a:rPr>
              <a:t>Hydraulic Vehicle.</a:t>
            </a:r>
          </a:p>
        </p:txBody>
      </p:sp>
      <p:grpSp>
        <p:nvGrpSpPr>
          <p:cNvPr id="57" name="Group 56">
            <a:extLst>
              <a:ext uri="{FF2B5EF4-FFF2-40B4-BE49-F238E27FC236}">
                <a16:creationId xmlns:a16="http://schemas.microsoft.com/office/drawing/2014/main" id="{7A93A284-8A05-877B-91F9-944AA1E83CC6}"/>
              </a:ext>
            </a:extLst>
          </p:cNvPr>
          <p:cNvGrpSpPr/>
          <p:nvPr/>
        </p:nvGrpSpPr>
        <p:grpSpPr>
          <a:xfrm>
            <a:off x="3716463" y="4150413"/>
            <a:ext cx="3400286" cy="2355090"/>
            <a:chOff x="360675" y="4833096"/>
            <a:chExt cx="3261582" cy="2355090"/>
          </a:xfrm>
        </p:grpSpPr>
        <p:sp>
          <p:nvSpPr>
            <p:cNvPr id="58" name="TextBox 57">
              <a:extLst>
                <a:ext uri="{FF2B5EF4-FFF2-40B4-BE49-F238E27FC236}">
                  <a16:creationId xmlns:a16="http://schemas.microsoft.com/office/drawing/2014/main" id="{2F6C023D-DEFF-5D77-E067-0074FF6A46D9}"/>
                </a:ext>
              </a:extLst>
            </p:cNvPr>
            <p:cNvSpPr txBox="1"/>
            <p:nvPr/>
          </p:nvSpPr>
          <p:spPr>
            <a:xfrm>
              <a:off x="378304" y="4833096"/>
              <a:ext cx="3176980" cy="584775"/>
            </a:xfrm>
            <a:prstGeom prst="rect">
              <a:avLst/>
            </a:prstGeom>
            <a:noFill/>
          </p:spPr>
          <p:txBody>
            <a:bodyPr wrap="square" lIns="0" rIns="0" rtlCol="0" anchor="b">
              <a:spAutoFit/>
            </a:bodyPr>
            <a:lstStyle/>
            <a:p>
              <a:pPr>
                <a:buClrTx/>
                <a:buFontTx/>
                <a:buNone/>
              </a:pPr>
              <a:r>
                <a:rPr lang="en-US" sz="3200" b="1" u="sng" kern="1200" noProof="1">
                  <a:solidFill>
                    <a:schemeClr val="accent6">
                      <a:lumMod val="75000"/>
                    </a:schemeClr>
                  </a:solidFill>
                  <a:latin typeface="Calibri" panose="020F0502020204030204"/>
                  <a:ea typeface="+mn-ea"/>
                  <a:cs typeface="+mn-cs"/>
                </a:rPr>
                <a:t>Warehousing</a:t>
              </a:r>
            </a:p>
          </p:txBody>
        </p:sp>
        <p:sp>
          <p:nvSpPr>
            <p:cNvPr id="59" name="TextBox 58">
              <a:extLst>
                <a:ext uri="{FF2B5EF4-FFF2-40B4-BE49-F238E27FC236}">
                  <a16:creationId xmlns:a16="http://schemas.microsoft.com/office/drawing/2014/main" id="{A004C995-11B7-EA46-2E01-47B126B8701D}"/>
                </a:ext>
              </a:extLst>
            </p:cNvPr>
            <p:cNvSpPr txBox="1"/>
            <p:nvPr/>
          </p:nvSpPr>
          <p:spPr>
            <a:xfrm>
              <a:off x="360675" y="5433860"/>
              <a:ext cx="3261582" cy="1754326"/>
            </a:xfrm>
            <a:prstGeom prst="rect">
              <a:avLst/>
            </a:prstGeom>
            <a:noFill/>
          </p:spPr>
          <p:txBody>
            <a:bodyPr wrap="square" lIns="0" rIns="0" rtlCol="0" anchor="t">
              <a:spAutoFit/>
            </a:bodyPr>
            <a:lstStyle/>
            <a:p>
              <a:pPr>
                <a:buClrTx/>
                <a:buFontTx/>
                <a:buNone/>
              </a:pPr>
              <a:r>
                <a:rPr lang="en-US" b="1" kern="1200" noProof="1">
                  <a:solidFill>
                    <a:prstClr val="black">
                      <a:lumMod val="65000"/>
                      <a:lumOff val="35000"/>
                    </a:prstClr>
                  </a:solidFill>
                  <a:latin typeface="Calibri" panose="020F0502020204030204"/>
                  <a:ea typeface="+mn-ea"/>
                  <a:cs typeface="+mn-cs"/>
                </a:rPr>
                <a:t>Warehousing Solutions.</a:t>
              </a:r>
            </a:p>
            <a:p>
              <a:pPr>
                <a:buClrTx/>
                <a:buFontTx/>
                <a:buNone/>
              </a:pPr>
              <a:r>
                <a:rPr lang="en-US" b="1" kern="1200" noProof="1">
                  <a:solidFill>
                    <a:prstClr val="black">
                      <a:lumMod val="65000"/>
                      <a:lumOff val="35000"/>
                    </a:prstClr>
                  </a:solidFill>
                  <a:latin typeface="Calibri" panose="020F0502020204030204"/>
                  <a:ea typeface="+mn-ea"/>
                  <a:cs typeface="+mn-cs"/>
                </a:rPr>
                <a:t>Independent Warehouse Operations.</a:t>
              </a:r>
            </a:p>
            <a:p>
              <a:pPr>
                <a:buClrTx/>
                <a:buFontTx/>
                <a:buNone/>
              </a:pPr>
              <a:r>
                <a:rPr lang="en-US" b="1" kern="1200" noProof="1">
                  <a:solidFill>
                    <a:prstClr val="black">
                      <a:lumMod val="65000"/>
                      <a:lumOff val="35000"/>
                    </a:prstClr>
                  </a:solidFill>
                  <a:latin typeface="Calibri" panose="020F0502020204030204"/>
                  <a:ea typeface="+mn-ea"/>
                  <a:cs typeface="+mn-cs"/>
                </a:rPr>
                <a:t>Multi-user Warehouse Operations.</a:t>
              </a:r>
            </a:p>
            <a:p>
              <a:pPr>
                <a:buClrTx/>
                <a:buFontTx/>
                <a:buNone/>
              </a:pPr>
              <a:r>
                <a:rPr lang="en-US" b="1" kern="1200" noProof="1">
                  <a:solidFill>
                    <a:prstClr val="black">
                      <a:lumMod val="65000"/>
                      <a:lumOff val="35000"/>
                    </a:prstClr>
                  </a:solidFill>
                  <a:latin typeface="Calibri" panose="020F0502020204030204"/>
                  <a:ea typeface="+mn-ea"/>
                  <a:cs typeface="+mn-cs"/>
                </a:rPr>
                <a:t>In-plant/ factory warehouse operations</a:t>
              </a:r>
              <a:r>
                <a:rPr lang="en-US" b="1" noProof="1">
                  <a:solidFill>
                    <a:prstClr val="black">
                      <a:lumMod val="65000"/>
                      <a:lumOff val="35000"/>
                    </a:prstClr>
                  </a:solidFill>
                  <a:latin typeface="Calibri" panose="020F0502020204030204"/>
                </a:rPr>
                <a:t> on Mundra Port. </a:t>
              </a:r>
              <a:endParaRPr lang="en-US" kern="1200" noProof="1">
                <a:solidFill>
                  <a:prstClr val="black">
                    <a:lumMod val="65000"/>
                    <a:lumOff val="35000"/>
                  </a:prstClr>
                </a:solidFill>
                <a:latin typeface="Calibri" panose="020F0502020204030204"/>
                <a:ea typeface="+mn-ea"/>
                <a:cs typeface="+mn-cs"/>
              </a:endParaRPr>
            </a:p>
          </p:txBody>
        </p:sp>
      </p:grpSp>
      <p:sp>
        <p:nvSpPr>
          <p:cNvPr id="61" name="TextBox 60">
            <a:extLst>
              <a:ext uri="{FF2B5EF4-FFF2-40B4-BE49-F238E27FC236}">
                <a16:creationId xmlns:a16="http://schemas.microsoft.com/office/drawing/2014/main" id="{01A80B4B-BA26-24F4-2718-F9CB1F472355}"/>
              </a:ext>
            </a:extLst>
          </p:cNvPr>
          <p:cNvSpPr txBox="1"/>
          <p:nvPr/>
        </p:nvSpPr>
        <p:spPr>
          <a:xfrm>
            <a:off x="64307" y="6501530"/>
            <a:ext cx="6110514" cy="461665"/>
          </a:xfrm>
          <a:prstGeom prst="rect">
            <a:avLst/>
          </a:prstGeom>
          <a:noFill/>
        </p:spPr>
        <p:txBody>
          <a:bodyPr wrap="square">
            <a:spAutoFit/>
          </a:bodyPr>
          <a:lstStyle/>
          <a:p>
            <a:pPr marL="12700">
              <a:lnSpc>
                <a:spcPct val="100000"/>
              </a:lnSpc>
              <a:spcBef>
                <a:spcPts val="105"/>
              </a:spcBef>
            </a:pPr>
            <a:r>
              <a:rPr lang="en-US" sz="2400" b="1" dirty="0">
                <a:latin typeface="Carlito"/>
                <a:cs typeface="Carlito"/>
              </a:rPr>
              <a:t>www.usasaenterprises.com</a:t>
            </a:r>
            <a:endParaRPr lang="en-US" sz="2400" dirty="0">
              <a:latin typeface="Carlito"/>
              <a:cs typeface="Carlito"/>
            </a:endParaRPr>
          </a:p>
        </p:txBody>
      </p:sp>
      <p:pic>
        <p:nvPicPr>
          <p:cNvPr id="4" name="Picture 3" descr="A blue and red logo&#10;&#10;Description automatically generated with low confidence">
            <a:extLst>
              <a:ext uri="{FF2B5EF4-FFF2-40B4-BE49-F238E27FC236}">
                <a16:creationId xmlns:a16="http://schemas.microsoft.com/office/drawing/2014/main" id="{C50F96A5-6718-A3BA-424F-5E330B35B4A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920069" y="57357"/>
            <a:ext cx="1304706" cy="1052336"/>
          </a:xfrm>
          <a:prstGeom prst="rect">
            <a:avLst/>
          </a:prstGeom>
        </p:spPr>
      </p:pic>
    </p:spTree>
    <p:extLst>
      <p:ext uri="{BB962C8B-B14F-4D97-AF65-F5344CB8AC3E}">
        <p14:creationId xmlns:p14="http://schemas.microsoft.com/office/powerpoint/2010/main" val="15197408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par>
                                <p:cTn id="10" presetID="47" presetClass="entr" presetSubtype="0" fill="hold" grpId="0" nodeType="withEffect">
                                  <p:stCondLst>
                                    <p:cond delay="0"/>
                                  </p:stCondLst>
                                  <p:childTnLst>
                                    <p:set>
                                      <p:cBhvr>
                                        <p:cTn id="11" dur="1" fill="hold">
                                          <p:stCondLst>
                                            <p:cond delay="0"/>
                                          </p:stCondLst>
                                        </p:cTn>
                                        <p:tgtEl>
                                          <p:spTgt spid="19"/>
                                        </p:tgtEl>
                                        <p:attrNameLst>
                                          <p:attrName>style.visibility</p:attrName>
                                        </p:attrNameLst>
                                      </p:cBhvr>
                                      <p:to>
                                        <p:strVal val="visible"/>
                                      </p:to>
                                    </p:set>
                                    <p:animEffect transition="in" filter="fade">
                                      <p:cBhvr>
                                        <p:cTn id="12" dur="1000"/>
                                        <p:tgtEl>
                                          <p:spTgt spid="19"/>
                                        </p:tgtEl>
                                      </p:cBhvr>
                                    </p:animEffect>
                                    <p:anim calcmode="lin" valueType="num">
                                      <p:cBhvr>
                                        <p:cTn id="13" dur="1000" fill="hold"/>
                                        <p:tgtEl>
                                          <p:spTgt spid="19"/>
                                        </p:tgtEl>
                                        <p:attrNameLst>
                                          <p:attrName>ppt_x</p:attrName>
                                        </p:attrNameLst>
                                      </p:cBhvr>
                                      <p:tavLst>
                                        <p:tav tm="0">
                                          <p:val>
                                            <p:strVal val="#ppt_x"/>
                                          </p:val>
                                        </p:tav>
                                        <p:tav tm="100000">
                                          <p:val>
                                            <p:strVal val="#ppt_x"/>
                                          </p:val>
                                        </p:tav>
                                      </p:tavLst>
                                    </p:anim>
                                    <p:anim calcmode="lin" valueType="num">
                                      <p:cBhvr>
                                        <p:cTn id="14" dur="1000" fill="hold"/>
                                        <p:tgtEl>
                                          <p:spTgt spid="19"/>
                                        </p:tgtEl>
                                        <p:attrNameLst>
                                          <p:attrName>ppt_y</p:attrName>
                                        </p:attrNameLst>
                                      </p:cBhvr>
                                      <p:tavLst>
                                        <p:tav tm="0">
                                          <p:val>
                                            <p:strVal val="#ppt_y-.1"/>
                                          </p:val>
                                        </p:tav>
                                        <p:tav tm="100000">
                                          <p:val>
                                            <p:strVal val="#ppt_y"/>
                                          </p:val>
                                        </p:tav>
                                      </p:tavLst>
                                    </p:anim>
                                  </p:childTnLst>
                                </p:cTn>
                              </p:par>
                              <p:par>
                                <p:cTn id="15" presetID="47" presetClass="entr" presetSubtype="0" fill="hold" nodeType="withEffect">
                                  <p:stCondLst>
                                    <p:cond delay="0"/>
                                  </p:stCondLst>
                                  <p:childTnLst>
                                    <p:set>
                                      <p:cBhvr>
                                        <p:cTn id="16" dur="1" fill="hold">
                                          <p:stCondLst>
                                            <p:cond delay="0"/>
                                          </p:stCondLst>
                                        </p:cTn>
                                        <p:tgtEl>
                                          <p:spTgt spid="21"/>
                                        </p:tgtEl>
                                        <p:attrNameLst>
                                          <p:attrName>style.visibility</p:attrName>
                                        </p:attrNameLst>
                                      </p:cBhvr>
                                      <p:to>
                                        <p:strVal val="visible"/>
                                      </p:to>
                                    </p:set>
                                    <p:animEffect transition="in" filter="fade">
                                      <p:cBhvr>
                                        <p:cTn id="17" dur="1000"/>
                                        <p:tgtEl>
                                          <p:spTgt spid="21"/>
                                        </p:tgtEl>
                                      </p:cBhvr>
                                    </p:animEffect>
                                    <p:anim calcmode="lin" valueType="num">
                                      <p:cBhvr>
                                        <p:cTn id="18" dur="1000" fill="hold"/>
                                        <p:tgtEl>
                                          <p:spTgt spid="21"/>
                                        </p:tgtEl>
                                        <p:attrNameLst>
                                          <p:attrName>ppt_x</p:attrName>
                                        </p:attrNameLst>
                                      </p:cBhvr>
                                      <p:tavLst>
                                        <p:tav tm="0">
                                          <p:val>
                                            <p:strVal val="#ppt_x"/>
                                          </p:val>
                                        </p:tav>
                                        <p:tav tm="100000">
                                          <p:val>
                                            <p:strVal val="#ppt_x"/>
                                          </p:val>
                                        </p:tav>
                                      </p:tavLst>
                                    </p:anim>
                                    <p:anim calcmode="lin" valueType="num">
                                      <p:cBhvr>
                                        <p:cTn id="19" dur="1000" fill="hold"/>
                                        <p:tgtEl>
                                          <p:spTgt spid="21"/>
                                        </p:tgtEl>
                                        <p:attrNameLst>
                                          <p:attrName>ppt_y</p:attrName>
                                        </p:attrNameLst>
                                      </p:cBhvr>
                                      <p:tavLst>
                                        <p:tav tm="0">
                                          <p:val>
                                            <p:strVal val="#ppt_y-.1"/>
                                          </p:val>
                                        </p:tav>
                                        <p:tav tm="100000">
                                          <p:val>
                                            <p:strVal val="#ppt_y"/>
                                          </p:val>
                                        </p:tav>
                                      </p:tavLst>
                                    </p:anim>
                                  </p:childTnLst>
                                </p:cTn>
                              </p:par>
                              <p:par>
                                <p:cTn id="20" presetID="47" presetClass="entr" presetSubtype="0" fill="hold" nodeType="withEffect">
                                  <p:stCondLst>
                                    <p:cond delay="0"/>
                                  </p:stCondLst>
                                  <p:childTnLst>
                                    <p:set>
                                      <p:cBhvr>
                                        <p:cTn id="21" dur="1" fill="hold">
                                          <p:stCondLst>
                                            <p:cond delay="0"/>
                                          </p:stCondLst>
                                        </p:cTn>
                                        <p:tgtEl>
                                          <p:spTgt spid="23"/>
                                        </p:tgtEl>
                                        <p:attrNameLst>
                                          <p:attrName>style.visibility</p:attrName>
                                        </p:attrNameLst>
                                      </p:cBhvr>
                                      <p:to>
                                        <p:strVal val="visible"/>
                                      </p:to>
                                    </p:set>
                                    <p:animEffect transition="in" filter="fade">
                                      <p:cBhvr>
                                        <p:cTn id="22" dur="1000"/>
                                        <p:tgtEl>
                                          <p:spTgt spid="23"/>
                                        </p:tgtEl>
                                      </p:cBhvr>
                                    </p:animEffect>
                                    <p:anim calcmode="lin" valueType="num">
                                      <p:cBhvr>
                                        <p:cTn id="23" dur="1000" fill="hold"/>
                                        <p:tgtEl>
                                          <p:spTgt spid="23"/>
                                        </p:tgtEl>
                                        <p:attrNameLst>
                                          <p:attrName>ppt_x</p:attrName>
                                        </p:attrNameLst>
                                      </p:cBhvr>
                                      <p:tavLst>
                                        <p:tav tm="0">
                                          <p:val>
                                            <p:strVal val="#ppt_x"/>
                                          </p:val>
                                        </p:tav>
                                        <p:tav tm="100000">
                                          <p:val>
                                            <p:strVal val="#ppt_x"/>
                                          </p:val>
                                        </p:tav>
                                      </p:tavLst>
                                    </p:anim>
                                    <p:anim calcmode="lin" valueType="num">
                                      <p:cBhvr>
                                        <p:cTn id="24" dur="1000" fill="hold"/>
                                        <p:tgtEl>
                                          <p:spTgt spid="23"/>
                                        </p:tgtEl>
                                        <p:attrNameLst>
                                          <p:attrName>ppt_y</p:attrName>
                                        </p:attrNameLst>
                                      </p:cBhvr>
                                      <p:tavLst>
                                        <p:tav tm="0">
                                          <p:val>
                                            <p:strVal val="#ppt_y-.1"/>
                                          </p:val>
                                        </p:tav>
                                        <p:tav tm="100000">
                                          <p:val>
                                            <p:strVal val="#ppt_y"/>
                                          </p:val>
                                        </p:tav>
                                      </p:tavLst>
                                    </p:anim>
                                  </p:childTnLst>
                                </p:cTn>
                              </p:par>
                              <p:par>
                                <p:cTn id="25" presetID="47" presetClass="entr" presetSubtype="0" fill="hold" nodeType="withEffect">
                                  <p:stCondLst>
                                    <p:cond delay="0"/>
                                  </p:stCondLst>
                                  <p:childTnLst>
                                    <p:set>
                                      <p:cBhvr>
                                        <p:cTn id="26" dur="1" fill="hold">
                                          <p:stCondLst>
                                            <p:cond delay="0"/>
                                          </p:stCondLst>
                                        </p:cTn>
                                        <p:tgtEl>
                                          <p:spTgt spid="25"/>
                                        </p:tgtEl>
                                        <p:attrNameLst>
                                          <p:attrName>style.visibility</p:attrName>
                                        </p:attrNameLst>
                                      </p:cBhvr>
                                      <p:to>
                                        <p:strVal val="visible"/>
                                      </p:to>
                                    </p:set>
                                    <p:animEffect transition="in" filter="fade">
                                      <p:cBhvr>
                                        <p:cTn id="27" dur="1000"/>
                                        <p:tgtEl>
                                          <p:spTgt spid="25"/>
                                        </p:tgtEl>
                                      </p:cBhvr>
                                    </p:animEffect>
                                    <p:anim calcmode="lin" valueType="num">
                                      <p:cBhvr>
                                        <p:cTn id="28" dur="1000" fill="hold"/>
                                        <p:tgtEl>
                                          <p:spTgt spid="25"/>
                                        </p:tgtEl>
                                        <p:attrNameLst>
                                          <p:attrName>ppt_x</p:attrName>
                                        </p:attrNameLst>
                                      </p:cBhvr>
                                      <p:tavLst>
                                        <p:tav tm="0">
                                          <p:val>
                                            <p:strVal val="#ppt_x"/>
                                          </p:val>
                                        </p:tav>
                                        <p:tav tm="100000">
                                          <p:val>
                                            <p:strVal val="#ppt_x"/>
                                          </p:val>
                                        </p:tav>
                                      </p:tavLst>
                                    </p:anim>
                                    <p:anim calcmode="lin" valueType="num">
                                      <p:cBhvr>
                                        <p:cTn id="29" dur="1000" fill="hold"/>
                                        <p:tgtEl>
                                          <p:spTgt spid="25"/>
                                        </p:tgtEl>
                                        <p:attrNameLst>
                                          <p:attrName>ppt_y</p:attrName>
                                        </p:attrNameLst>
                                      </p:cBhvr>
                                      <p:tavLst>
                                        <p:tav tm="0">
                                          <p:val>
                                            <p:strVal val="#ppt_y-.1"/>
                                          </p:val>
                                        </p:tav>
                                        <p:tav tm="100000">
                                          <p:val>
                                            <p:strVal val="#ppt_y"/>
                                          </p:val>
                                        </p:tav>
                                      </p:tavLst>
                                    </p:anim>
                                  </p:childTnLst>
                                </p:cTn>
                              </p:par>
                              <p:par>
                                <p:cTn id="30" presetID="47" presetClass="entr" presetSubtype="0" fill="hold" nodeType="withEffect">
                                  <p:stCondLst>
                                    <p:cond delay="0"/>
                                  </p:stCondLst>
                                  <p:childTnLst>
                                    <p:set>
                                      <p:cBhvr>
                                        <p:cTn id="31" dur="1" fill="hold">
                                          <p:stCondLst>
                                            <p:cond delay="0"/>
                                          </p:stCondLst>
                                        </p:cTn>
                                        <p:tgtEl>
                                          <p:spTgt spid="27"/>
                                        </p:tgtEl>
                                        <p:attrNameLst>
                                          <p:attrName>style.visibility</p:attrName>
                                        </p:attrNameLst>
                                      </p:cBhvr>
                                      <p:to>
                                        <p:strVal val="visible"/>
                                      </p:to>
                                    </p:set>
                                    <p:animEffect transition="in" filter="fade">
                                      <p:cBhvr>
                                        <p:cTn id="32" dur="1000"/>
                                        <p:tgtEl>
                                          <p:spTgt spid="27"/>
                                        </p:tgtEl>
                                      </p:cBhvr>
                                    </p:animEffect>
                                    <p:anim calcmode="lin" valueType="num">
                                      <p:cBhvr>
                                        <p:cTn id="33" dur="1000" fill="hold"/>
                                        <p:tgtEl>
                                          <p:spTgt spid="27"/>
                                        </p:tgtEl>
                                        <p:attrNameLst>
                                          <p:attrName>ppt_x</p:attrName>
                                        </p:attrNameLst>
                                      </p:cBhvr>
                                      <p:tavLst>
                                        <p:tav tm="0">
                                          <p:val>
                                            <p:strVal val="#ppt_x"/>
                                          </p:val>
                                        </p:tav>
                                        <p:tav tm="100000">
                                          <p:val>
                                            <p:strVal val="#ppt_x"/>
                                          </p:val>
                                        </p:tav>
                                      </p:tavLst>
                                    </p:anim>
                                    <p:anim calcmode="lin" valueType="num">
                                      <p:cBhvr>
                                        <p:cTn id="34" dur="1000" fill="hold"/>
                                        <p:tgtEl>
                                          <p:spTgt spid="27"/>
                                        </p:tgtEl>
                                        <p:attrNameLst>
                                          <p:attrName>ppt_y</p:attrName>
                                        </p:attrNameLst>
                                      </p:cBhvr>
                                      <p:tavLst>
                                        <p:tav tm="0">
                                          <p:val>
                                            <p:strVal val="#ppt_y-.1"/>
                                          </p:val>
                                        </p:tav>
                                        <p:tav tm="100000">
                                          <p:val>
                                            <p:strVal val="#ppt_y"/>
                                          </p:val>
                                        </p:tav>
                                      </p:tavLst>
                                    </p:anim>
                                  </p:childTnLst>
                                </p:cTn>
                              </p:par>
                              <p:par>
                                <p:cTn id="35" presetID="47" presetClass="entr" presetSubtype="0" fill="hold" grpId="0" nodeType="withEffect">
                                  <p:stCondLst>
                                    <p:cond delay="0"/>
                                  </p:stCondLst>
                                  <p:childTnLst>
                                    <p:set>
                                      <p:cBhvr>
                                        <p:cTn id="36" dur="1" fill="hold">
                                          <p:stCondLst>
                                            <p:cond delay="0"/>
                                          </p:stCondLst>
                                        </p:cTn>
                                        <p:tgtEl>
                                          <p:spTgt spid="2"/>
                                        </p:tgtEl>
                                        <p:attrNameLst>
                                          <p:attrName>style.visibility</p:attrName>
                                        </p:attrNameLst>
                                      </p:cBhvr>
                                      <p:to>
                                        <p:strVal val="visible"/>
                                      </p:to>
                                    </p:set>
                                    <p:animEffect transition="in" filter="fade">
                                      <p:cBhvr>
                                        <p:cTn id="37" dur="1000"/>
                                        <p:tgtEl>
                                          <p:spTgt spid="2"/>
                                        </p:tgtEl>
                                      </p:cBhvr>
                                    </p:animEffect>
                                    <p:anim calcmode="lin" valueType="num">
                                      <p:cBhvr>
                                        <p:cTn id="38" dur="1000" fill="hold"/>
                                        <p:tgtEl>
                                          <p:spTgt spid="2"/>
                                        </p:tgtEl>
                                        <p:attrNameLst>
                                          <p:attrName>ppt_x</p:attrName>
                                        </p:attrNameLst>
                                      </p:cBhvr>
                                      <p:tavLst>
                                        <p:tav tm="0">
                                          <p:val>
                                            <p:strVal val="#ppt_x"/>
                                          </p:val>
                                        </p:tav>
                                        <p:tav tm="100000">
                                          <p:val>
                                            <p:strVal val="#ppt_x"/>
                                          </p:val>
                                        </p:tav>
                                      </p:tavLst>
                                    </p:anim>
                                    <p:anim calcmode="lin" valueType="num">
                                      <p:cBhvr>
                                        <p:cTn id="39" dur="1000" fill="hold"/>
                                        <p:tgtEl>
                                          <p:spTgt spid="2"/>
                                        </p:tgtEl>
                                        <p:attrNameLst>
                                          <p:attrName>ppt_y</p:attrName>
                                        </p:attrNameLst>
                                      </p:cBhvr>
                                      <p:tavLst>
                                        <p:tav tm="0">
                                          <p:val>
                                            <p:strVal val="#ppt_y-.1"/>
                                          </p:val>
                                        </p:tav>
                                        <p:tav tm="100000">
                                          <p:val>
                                            <p:strVal val="#ppt_y"/>
                                          </p:val>
                                        </p:tav>
                                      </p:tavLst>
                                    </p:anim>
                                  </p:childTnLst>
                                </p:cTn>
                              </p:par>
                              <p:par>
                                <p:cTn id="40" presetID="47" presetClass="entr" presetSubtype="0" fill="hold" nodeType="withEffect">
                                  <p:stCondLst>
                                    <p:cond delay="0"/>
                                  </p:stCondLst>
                                  <p:childTnLst>
                                    <p:set>
                                      <p:cBhvr>
                                        <p:cTn id="41" dur="1" fill="hold">
                                          <p:stCondLst>
                                            <p:cond delay="0"/>
                                          </p:stCondLst>
                                        </p:cTn>
                                        <p:tgtEl>
                                          <p:spTgt spid="29"/>
                                        </p:tgtEl>
                                        <p:attrNameLst>
                                          <p:attrName>style.visibility</p:attrName>
                                        </p:attrNameLst>
                                      </p:cBhvr>
                                      <p:to>
                                        <p:strVal val="visible"/>
                                      </p:to>
                                    </p:set>
                                    <p:animEffect transition="in" filter="fade">
                                      <p:cBhvr>
                                        <p:cTn id="42" dur="1000"/>
                                        <p:tgtEl>
                                          <p:spTgt spid="29"/>
                                        </p:tgtEl>
                                      </p:cBhvr>
                                    </p:animEffect>
                                    <p:anim calcmode="lin" valueType="num">
                                      <p:cBhvr>
                                        <p:cTn id="43" dur="1000" fill="hold"/>
                                        <p:tgtEl>
                                          <p:spTgt spid="29"/>
                                        </p:tgtEl>
                                        <p:attrNameLst>
                                          <p:attrName>ppt_x</p:attrName>
                                        </p:attrNameLst>
                                      </p:cBhvr>
                                      <p:tavLst>
                                        <p:tav tm="0">
                                          <p:val>
                                            <p:strVal val="#ppt_x"/>
                                          </p:val>
                                        </p:tav>
                                        <p:tav tm="100000">
                                          <p:val>
                                            <p:strVal val="#ppt_x"/>
                                          </p:val>
                                        </p:tav>
                                      </p:tavLst>
                                    </p:anim>
                                    <p:anim calcmode="lin" valueType="num">
                                      <p:cBhvr>
                                        <p:cTn id="44" dur="1000" fill="hold"/>
                                        <p:tgtEl>
                                          <p:spTgt spid="29"/>
                                        </p:tgtEl>
                                        <p:attrNameLst>
                                          <p:attrName>ppt_y</p:attrName>
                                        </p:attrNameLst>
                                      </p:cBhvr>
                                      <p:tavLst>
                                        <p:tav tm="0">
                                          <p:val>
                                            <p:strVal val="#ppt_y-.1"/>
                                          </p:val>
                                        </p:tav>
                                        <p:tav tm="100000">
                                          <p:val>
                                            <p:strVal val="#ppt_y"/>
                                          </p:val>
                                        </p:tav>
                                      </p:tavLst>
                                    </p:anim>
                                  </p:childTnLst>
                                </p:cTn>
                              </p:par>
                              <p:par>
                                <p:cTn id="45" presetID="47" presetClass="entr" presetSubtype="0" fill="hold" grpId="0" nodeType="withEffect">
                                  <p:stCondLst>
                                    <p:cond delay="0"/>
                                  </p:stCondLst>
                                  <p:childTnLst>
                                    <p:set>
                                      <p:cBhvr>
                                        <p:cTn id="46" dur="1" fill="hold">
                                          <p:stCondLst>
                                            <p:cond delay="0"/>
                                          </p:stCondLst>
                                        </p:cTn>
                                        <p:tgtEl>
                                          <p:spTgt spid="38"/>
                                        </p:tgtEl>
                                        <p:attrNameLst>
                                          <p:attrName>style.visibility</p:attrName>
                                        </p:attrNameLst>
                                      </p:cBhvr>
                                      <p:to>
                                        <p:strVal val="visible"/>
                                      </p:to>
                                    </p:set>
                                    <p:animEffect transition="in" filter="fade">
                                      <p:cBhvr>
                                        <p:cTn id="47" dur="1000"/>
                                        <p:tgtEl>
                                          <p:spTgt spid="38"/>
                                        </p:tgtEl>
                                      </p:cBhvr>
                                    </p:animEffect>
                                    <p:anim calcmode="lin" valueType="num">
                                      <p:cBhvr>
                                        <p:cTn id="48" dur="1000" fill="hold"/>
                                        <p:tgtEl>
                                          <p:spTgt spid="38"/>
                                        </p:tgtEl>
                                        <p:attrNameLst>
                                          <p:attrName>ppt_x</p:attrName>
                                        </p:attrNameLst>
                                      </p:cBhvr>
                                      <p:tavLst>
                                        <p:tav tm="0">
                                          <p:val>
                                            <p:strVal val="#ppt_x"/>
                                          </p:val>
                                        </p:tav>
                                        <p:tav tm="100000">
                                          <p:val>
                                            <p:strVal val="#ppt_x"/>
                                          </p:val>
                                        </p:tav>
                                      </p:tavLst>
                                    </p:anim>
                                    <p:anim calcmode="lin" valueType="num">
                                      <p:cBhvr>
                                        <p:cTn id="49" dur="1000" fill="hold"/>
                                        <p:tgtEl>
                                          <p:spTgt spid="38"/>
                                        </p:tgtEl>
                                        <p:attrNameLst>
                                          <p:attrName>ppt_y</p:attrName>
                                        </p:attrNameLst>
                                      </p:cBhvr>
                                      <p:tavLst>
                                        <p:tav tm="0">
                                          <p:val>
                                            <p:strVal val="#ppt_y-.1"/>
                                          </p:val>
                                        </p:tav>
                                        <p:tav tm="100000">
                                          <p:val>
                                            <p:strVal val="#ppt_y"/>
                                          </p:val>
                                        </p:tav>
                                      </p:tavLst>
                                    </p:anim>
                                  </p:childTnLst>
                                </p:cTn>
                              </p:par>
                              <p:par>
                                <p:cTn id="50" presetID="47" presetClass="entr" presetSubtype="0" fill="hold" nodeType="withEffect">
                                  <p:stCondLst>
                                    <p:cond delay="0"/>
                                  </p:stCondLst>
                                  <p:childTnLst>
                                    <p:set>
                                      <p:cBhvr>
                                        <p:cTn id="51" dur="1" fill="hold">
                                          <p:stCondLst>
                                            <p:cond delay="0"/>
                                          </p:stCondLst>
                                        </p:cTn>
                                        <p:tgtEl>
                                          <p:spTgt spid="39"/>
                                        </p:tgtEl>
                                        <p:attrNameLst>
                                          <p:attrName>style.visibility</p:attrName>
                                        </p:attrNameLst>
                                      </p:cBhvr>
                                      <p:to>
                                        <p:strVal val="visible"/>
                                      </p:to>
                                    </p:set>
                                    <p:animEffect transition="in" filter="fade">
                                      <p:cBhvr>
                                        <p:cTn id="52" dur="1000"/>
                                        <p:tgtEl>
                                          <p:spTgt spid="39"/>
                                        </p:tgtEl>
                                      </p:cBhvr>
                                    </p:animEffect>
                                    <p:anim calcmode="lin" valueType="num">
                                      <p:cBhvr>
                                        <p:cTn id="53" dur="1000" fill="hold"/>
                                        <p:tgtEl>
                                          <p:spTgt spid="39"/>
                                        </p:tgtEl>
                                        <p:attrNameLst>
                                          <p:attrName>ppt_x</p:attrName>
                                        </p:attrNameLst>
                                      </p:cBhvr>
                                      <p:tavLst>
                                        <p:tav tm="0">
                                          <p:val>
                                            <p:strVal val="#ppt_x"/>
                                          </p:val>
                                        </p:tav>
                                        <p:tav tm="100000">
                                          <p:val>
                                            <p:strVal val="#ppt_x"/>
                                          </p:val>
                                        </p:tav>
                                      </p:tavLst>
                                    </p:anim>
                                    <p:anim calcmode="lin" valueType="num">
                                      <p:cBhvr>
                                        <p:cTn id="54" dur="1000" fill="hold"/>
                                        <p:tgtEl>
                                          <p:spTgt spid="39"/>
                                        </p:tgtEl>
                                        <p:attrNameLst>
                                          <p:attrName>ppt_y</p:attrName>
                                        </p:attrNameLst>
                                      </p:cBhvr>
                                      <p:tavLst>
                                        <p:tav tm="0">
                                          <p:val>
                                            <p:strVal val="#ppt_y-.1"/>
                                          </p:val>
                                        </p:tav>
                                        <p:tav tm="100000">
                                          <p:val>
                                            <p:strVal val="#ppt_y"/>
                                          </p:val>
                                        </p:tav>
                                      </p:tavLst>
                                    </p:anim>
                                  </p:childTnLst>
                                </p:cTn>
                              </p:par>
                              <p:par>
                                <p:cTn id="55" presetID="47" presetClass="entr" presetSubtype="0" fill="hold" grpId="0" nodeType="withEffect">
                                  <p:stCondLst>
                                    <p:cond delay="0"/>
                                  </p:stCondLst>
                                  <p:childTnLst>
                                    <p:set>
                                      <p:cBhvr>
                                        <p:cTn id="56" dur="1" fill="hold">
                                          <p:stCondLst>
                                            <p:cond delay="0"/>
                                          </p:stCondLst>
                                        </p:cTn>
                                        <p:tgtEl>
                                          <p:spTgt spid="41"/>
                                        </p:tgtEl>
                                        <p:attrNameLst>
                                          <p:attrName>style.visibility</p:attrName>
                                        </p:attrNameLst>
                                      </p:cBhvr>
                                      <p:to>
                                        <p:strVal val="visible"/>
                                      </p:to>
                                    </p:set>
                                    <p:animEffect transition="in" filter="fade">
                                      <p:cBhvr>
                                        <p:cTn id="57" dur="1000"/>
                                        <p:tgtEl>
                                          <p:spTgt spid="41"/>
                                        </p:tgtEl>
                                      </p:cBhvr>
                                    </p:animEffect>
                                    <p:anim calcmode="lin" valueType="num">
                                      <p:cBhvr>
                                        <p:cTn id="58" dur="1000" fill="hold"/>
                                        <p:tgtEl>
                                          <p:spTgt spid="41"/>
                                        </p:tgtEl>
                                        <p:attrNameLst>
                                          <p:attrName>ppt_x</p:attrName>
                                        </p:attrNameLst>
                                      </p:cBhvr>
                                      <p:tavLst>
                                        <p:tav tm="0">
                                          <p:val>
                                            <p:strVal val="#ppt_x"/>
                                          </p:val>
                                        </p:tav>
                                        <p:tav tm="100000">
                                          <p:val>
                                            <p:strVal val="#ppt_x"/>
                                          </p:val>
                                        </p:tav>
                                      </p:tavLst>
                                    </p:anim>
                                    <p:anim calcmode="lin" valueType="num">
                                      <p:cBhvr>
                                        <p:cTn id="59" dur="1000" fill="hold"/>
                                        <p:tgtEl>
                                          <p:spTgt spid="41"/>
                                        </p:tgtEl>
                                        <p:attrNameLst>
                                          <p:attrName>ppt_y</p:attrName>
                                        </p:attrNameLst>
                                      </p:cBhvr>
                                      <p:tavLst>
                                        <p:tav tm="0">
                                          <p:val>
                                            <p:strVal val="#ppt_y-.1"/>
                                          </p:val>
                                        </p:tav>
                                        <p:tav tm="100000">
                                          <p:val>
                                            <p:strVal val="#ppt_y"/>
                                          </p:val>
                                        </p:tav>
                                      </p:tavLst>
                                    </p:anim>
                                  </p:childTnLst>
                                </p:cTn>
                              </p:par>
                              <p:par>
                                <p:cTn id="60" presetID="47" presetClass="entr" presetSubtype="0" fill="hold" grpId="0" nodeType="withEffect">
                                  <p:stCondLst>
                                    <p:cond delay="0"/>
                                  </p:stCondLst>
                                  <p:childTnLst>
                                    <p:set>
                                      <p:cBhvr>
                                        <p:cTn id="61" dur="1" fill="hold">
                                          <p:stCondLst>
                                            <p:cond delay="0"/>
                                          </p:stCondLst>
                                        </p:cTn>
                                        <p:tgtEl>
                                          <p:spTgt spid="52"/>
                                        </p:tgtEl>
                                        <p:attrNameLst>
                                          <p:attrName>style.visibility</p:attrName>
                                        </p:attrNameLst>
                                      </p:cBhvr>
                                      <p:to>
                                        <p:strVal val="visible"/>
                                      </p:to>
                                    </p:set>
                                    <p:animEffect transition="in" filter="fade">
                                      <p:cBhvr>
                                        <p:cTn id="62" dur="1000"/>
                                        <p:tgtEl>
                                          <p:spTgt spid="52"/>
                                        </p:tgtEl>
                                      </p:cBhvr>
                                    </p:animEffect>
                                    <p:anim calcmode="lin" valueType="num">
                                      <p:cBhvr>
                                        <p:cTn id="63" dur="1000" fill="hold"/>
                                        <p:tgtEl>
                                          <p:spTgt spid="52"/>
                                        </p:tgtEl>
                                        <p:attrNameLst>
                                          <p:attrName>ppt_x</p:attrName>
                                        </p:attrNameLst>
                                      </p:cBhvr>
                                      <p:tavLst>
                                        <p:tav tm="0">
                                          <p:val>
                                            <p:strVal val="#ppt_x"/>
                                          </p:val>
                                        </p:tav>
                                        <p:tav tm="100000">
                                          <p:val>
                                            <p:strVal val="#ppt_x"/>
                                          </p:val>
                                        </p:tav>
                                      </p:tavLst>
                                    </p:anim>
                                    <p:anim calcmode="lin" valueType="num">
                                      <p:cBhvr>
                                        <p:cTn id="64" dur="1000" fill="hold"/>
                                        <p:tgtEl>
                                          <p:spTgt spid="52"/>
                                        </p:tgtEl>
                                        <p:attrNameLst>
                                          <p:attrName>ppt_y</p:attrName>
                                        </p:attrNameLst>
                                      </p:cBhvr>
                                      <p:tavLst>
                                        <p:tav tm="0">
                                          <p:val>
                                            <p:strVal val="#ppt_y-.1"/>
                                          </p:val>
                                        </p:tav>
                                        <p:tav tm="100000">
                                          <p:val>
                                            <p:strVal val="#ppt_y"/>
                                          </p:val>
                                        </p:tav>
                                      </p:tavLst>
                                    </p:anim>
                                  </p:childTnLst>
                                </p:cTn>
                              </p:par>
                              <p:par>
                                <p:cTn id="65" presetID="47" presetClass="entr" presetSubtype="0" fill="hold" nodeType="withEffect">
                                  <p:stCondLst>
                                    <p:cond delay="0"/>
                                  </p:stCondLst>
                                  <p:childTnLst>
                                    <p:set>
                                      <p:cBhvr>
                                        <p:cTn id="66" dur="1" fill="hold">
                                          <p:stCondLst>
                                            <p:cond delay="0"/>
                                          </p:stCondLst>
                                        </p:cTn>
                                        <p:tgtEl>
                                          <p:spTgt spid="54"/>
                                        </p:tgtEl>
                                        <p:attrNameLst>
                                          <p:attrName>style.visibility</p:attrName>
                                        </p:attrNameLst>
                                      </p:cBhvr>
                                      <p:to>
                                        <p:strVal val="visible"/>
                                      </p:to>
                                    </p:set>
                                    <p:animEffect transition="in" filter="fade">
                                      <p:cBhvr>
                                        <p:cTn id="67" dur="1000"/>
                                        <p:tgtEl>
                                          <p:spTgt spid="54"/>
                                        </p:tgtEl>
                                      </p:cBhvr>
                                    </p:animEffect>
                                    <p:anim calcmode="lin" valueType="num">
                                      <p:cBhvr>
                                        <p:cTn id="68" dur="1000" fill="hold"/>
                                        <p:tgtEl>
                                          <p:spTgt spid="54"/>
                                        </p:tgtEl>
                                        <p:attrNameLst>
                                          <p:attrName>ppt_x</p:attrName>
                                        </p:attrNameLst>
                                      </p:cBhvr>
                                      <p:tavLst>
                                        <p:tav tm="0">
                                          <p:val>
                                            <p:strVal val="#ppt_x"/>
                                          </p:val>
                                        </p:tav>
                                        <p:tav tm="100000">
                                          <p:val>
                                            <p:strVal val="#ppt_x"/>
                                          </p:val>
                                        </p:tav>
                                      </p:tavLst>
                                    </p:anim>
                                    <p:anim calcmode="lin" valueType="num">
                                      <p:cBhvr>
                                        <p:cTn id="69" dur="1000" fill="hold"/>
                                        <p:tgtEl>
                                          <p:spTgt spid="54"/>
                                        </p:tgtEl>
                                        <p:attrNameLst>
                                          <p:attrName>ppt_y</p:attrName>
                                        </p:attrNameLst>
                                      </p:cBhvr>
                                      <p:tavLst>
                                        <p:tav tm="0">
                                          <p:val>
                                            <p:strVal val="#ppt_y-.1"/>
                                          </p:val>
                                        </p:tav>
                                        <p:tav tm="100000">
                                          <p:val>
                                            <p:strVal val="#ppt_y"/>
                                          </p:val>
                                        </p:tav>
                                      </p:tavLst>
                                    </p:anim>
                                  </p:childTnLst>
                                </p:cTn>
                              </p:par>
                              <p:par>
                                <p:cTn id="70" presetID="47" presetClass="entr" presetSubtype="0" fill="hold" grpId="0" nodeType="withEffect">
                                  <p:stCondLst>
                                    <p:cond delay="0"/>
                                  </p:stCondLst>
                                  <p:childTnLst>
                                    <p:set>
                                      <p:cBhvr>
                                        <p:cTn id="71" dur="1" fill="hold">
                                          <p:stCondLst>
                                            <p:cond delay="0"/>
                                          </p:stCondLst>
                                        </p:cTn>
                                        <p:tgtEl>
                                          <p:spTgt spid="56"/>
                                        </p:tgtEl>
                                        <p:attrNameLst>
                                          <p:attrName>style.visibility</p:attrName>
                                        </p:attrNameLst>
                                      </p:cBhvr>
                                      <p:to>
                                        <p:strVal val="visible"/>
                                      </p:to>
                                    </p:set>
                                    <p:animEffect transition="in" filter="fade">
                                      <p:cBhvr>
                                        <p:cTn id="72" dur="1000"/>
                                        <p:tgtEl>
                                          <p:spTgt spid="56"/>
                                        </p:tgtEl>
                                      </p:cBhvr>
                                    </p:animEffect>
                                    <p:anim calcmode="lin" valueType="num">
                                      <p:cBhvr>
                                        <p:cTn id="73" dur="1000" fill="hold"/>
                                        <p:tgtEl>
                                          <p:spTgt spid="56"/>
                                        </p:tgtEl>
                                        <p:attrNameLst>
                                          <p:attrName>ppt_x</p:attrName>
                                        </p:attrNameLst>
                                      </p:cBhvr>
                                      <p:tavLst>
                                        <p:tav tm="0">
                                          <p:val>
                                            <p:strVal val="#ppt_x"/>
                                          </p:val>
                                        </p:tav>
                                        <p:tav tm="100000">
                                          <p:val>
                                            <p:strVal val="#ppt_x"/>
                                          </p:val>
                                        </p:tav>
                                      </p:tavLst>
                                    </p:anim>
                                    <p:anim calcmode="lin" valueType="num">
                                      <p:cBhvr>
                                        <p:cTn id="74" dur="1000" fill="hold"/>
                                        <p:tgtEl>
                                          <p:spTgt spid="56"/>
                                        </p:tgtEl>
                                        <p:attrNameLst>
                                          <p:attrName>ppt_y</p:attrName>
                                        </p:attrNameLst>
                                      </p:cBhvr>
                                      <p:tavLst>
                                        <p:tav tm="0">
                                          <p:val>
                                            <p:strVal val="#ppt_y-.1"/>
                                          </p:val>
                                        </p:tav>
                                        <p:tav tm="100000">
                                          <p:val>
                                            <p:strVal val="#ppt_y"/>
                                          </p:val>
                                        </p:tav>
                                      </p:tavLst>
                                    </p:anim>
                                  </p:childTnLst>
                                </p:cTn>
                              </p:par>
                              <p:par>
                                <p:cTn id="75" presetID="47" presetClass="entr" presetSubtype="0" fill="hold" nodeType="withEffect">
                                  <p:stCondLst>
                                    <p:cond delay="0"/>
                                  </p:stCondLst>
                                  <p:childTnLst>
                                    <p:set>
                                      <p:cBhvr>
                                        <p:cTn id="76" dur="1" fill="hold">
                                          <p:stCondLst>
                                            <p:cond delay="0"/>
                                          </p:stCondLst>
                                        </p:cTn>
                                        <p:tgtEl>
                                          <p:spTgt spid="57"/>
                                        </p:tgtEl>
                                        <p:attrNameLst>
                                          <p:attrName>style.visibility</p:attrName>
                                        </p:attrNameLst>
                                      </p:cBhvr>
                                      <p:to>
                                        <p:strVal val="visible"/>
                                      </p:to>
                                    </p:set>
                                    <p:animEffect transition="in" filter="fade">
                                      <p:cBhvr>
                                        <p:cTn id="77" dur="1000"/>
                                        <p:tgtEl>
                                          <p:spTgt spid="57"/>
                                        </p:tgtEl>
                                      </p:cBhvr>
                                    </p:animEffect>
                                    <p:anim calcmode="lin" valueType="num">
                                      <p:cBhvr>
                                        <p:cTn id="78" dur="1000" fill="hold"/>
                                        <p:tgtEl>
                                          <p:spTgt spid="57"/>
                                        </p:tgtEl>
                                        <p:attrNameLst>
                                          <p:attrName>ppt_x</p:attrName>
                                        </p:attrNameLst>
                                      </p:cBhvr>
                                      <p:tavLst>
                                        <p:tav tm="0">
                                          <p:val>
                                            <p:strVal val="#ppt_x"/>
                                          </p:val>
                                        </p:tav>
                                        <p:tav tm="100000">
                                          <p:val>
                                            <p:strVal val="#ppt_x"/>
                                          </p:val>
                                        </p:tav>
                                      </p:tavLst>
                                    </p:anim>
                                    <p:anim calcmode="lin" valueType="num">
                                      <p:cBhvr>
                                        <p:cTn id="79" dur="1000" fill="hold"/>
                                        <p:tgtEl>
                                          <p:spTgt spid="57"/>
                                        </p:tgtEl>
                                        <p:attrNameLst>
                                          <p:attrName>ppt_y</p:attrName>
                                        </p:attrNameLst>
                                      </p:cBhvr>
                                      <p:tavLst>
                                        <p:tav tm="0">
                                          <p:val>
                                            <p:strVal val="#ppt_y-.1"/>
                                          </p:val>
                                        </p:tav>
                                        <p:tav tm="100000">
                                          <p:val>
                                            <p:strVal val="#ppt_y"/>
                                          </p:val>
                                        </p:tav>
                                      </p:tavLst>
                                    </p:anim>
                                  </p:childTnLst>
                                </p:cTn>
                              </p:par>
                              <p:par>
                                <p:cTn id="80" presetID="47" presetClass="entr" presetSubtype="0" fill="hold" grpId="0" nodeType="withEffect">
                                  <p:stCondLst>
                                    <p:cond delay="0"/>
                                  </p:stCondLst>
                                  <p:childTnLst>
                                    <p:set>
                                      <p:cBhvr>
                                        <p:cTn id="81" dur="1" fill="hold">
                                          <p:stCondLst>
                                            <p:cond delay="0"/>
                                          </p:stCondLst>
                                        </p:cTn>
                                        <p:tgtEl>
                                          <p:spTgt spid="61"/>
                                        </p:tgtEl>
                                        <p:attrNameLst>
                                          <p:attrName>style.visibility</p:attrName>
                                        </p:attrNameLst>
                                      </p:cBhvr>
                                      <p:to>
                                        <p:strVal val="visible"/>
                                      </p:to>
                                    </p:set>
                                    <p:animEffect transition="in" filter="fade">
                                      <p:cBhvr>
                                        <p:cTn id="82" dur="1000"/>
                                        <p:tgtEl>
                                          <p:spTgt spid="61"/>
                                        </p:tgtEl>
                                      </p:cBhvr>
                                    </p:animEffect>
                                    <p:anim calcmode="lin" valueType="num">
                                      <p:cBhvr>
                                        <p:cTn id="83" dur="1000" fill="hold"/>
                                        <p:tgtEl>
                                          <p:spTgt spid="61"/>
                                        </p:tgtEl>
                                        <p:attrNameLst>
                                          <p:attrName>ppt_x</p:attrName>
                                        </p:attrNameLst>
                                      </p:cBhvr>
                                      <p:tavLst>
                                        <p:tav tm="0">
                                          <p:val>
                                            <p:strVal val="#ppt_x"/>
                                          </p:val>
                                        </p:tav>
                                        <p:tav tm="100000">
                                          <p:val>
                                            <p:strVal val="#ppt_x"/>
                                          </p:val>
                                        </p:tav>
                                      </p:tavLst>
                                    </p:anim>
                                    <p:anim calcmode="lin" valueType="num">
                                      <p:cBhvr>
                                        <p:cTn id="84" dur="1000" fill="hold"/>
                                        <p:tgtEl>
                                          <p:spTgt spid="6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 grpId="0"/>
      <p:bldP spid="38" grpId="0" animBg="1"/>
      <p:bldP spid="41" grpId="0"/>
      <p:bldP spid="52" grpId="0" animBg="1"/>
      <p:bldP spid="56" grpId="0"/>
      <p:bldP spid="61"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474EF0-417E-F2A3-4D02-8C277F7A239C}"/>
              </a:ext>
            </a:extLst>
          </p:cNvPr>
          <p:cNvSpPr>
            <a:spLocks noGrp="1"/>
          </p:cNvSpPr>
          <p:nvPr>
            <p:ph type="title"/>
          </p:nvPr>
        </p:nvSpPr>
        <p:spPr>
          <a:xfrm>
            <a:off x="178493" y="61028"/>
            <a:ext cx="8596668" cy="651164"/>
          </a:xfrm>
        </p:spPr>
        <p:txBody>
          <a:bodyPr/>
          <a:lstStyle/>
          <a:p>
            <a:r>
              <a:rPr lang="en-US" sz="3600" b="1" spc="-5" dirty="0">
                <a:solidFill>
                  <a:srgbClr val="FC8C10"/>
                </a:solidFill>
              </a:rPr>
              <a:t>Challenges faced by </a:t>
            </a:r>
            <a:r>
              <a:rPr lang="en-US" sz="3600" b="1" dirty="0">
                <a:solidFill>
                  <a:srgbClr val="FC8C10"/>
                </a:solidFill>
              </a:rPr>
              <a:t>the</a:t>
            </a:r>
            <a:r>
              <a:rPr lang="en-US" sz="3600" b="1" spc="-40" dirty="0">
                <a:solidFill>
                  <a:srgbClr val="FC8C10"/>
                </a:solidFill>
              </a:rPr>
              <a:t> </a:t>
            </a:r>
            <a:r>
              <a:rPr lang="en-US" sz="3600" b="1" spc="-5" dirty="0">
                <a:solidFill>
                  <a:srgbClr val="FC8C10"/>
                </a:solidFill>
              </a:rPr>
              <a:t>customers</a:t>
            </a:r>
            <a:endParaRPr lang="en-US" b="1" dirty="0">
              <a:solidFill>
                <a:srgbClr val="FC8C10"/>
              </a:solidFill>
            </a:endParaRPr>
          </a:p>
        </p:txBody>
      </p:sp>
      <p:grpSp>
        <p:nvGrpSpPr>
          <p:cNvPr id="3" name="object 2">
            <a:extLst>
              <a:ext uri="{FF2B5EF4-FFF2-40B4-BE49-F238E27FC236}">
                <a16:creationId xmlns:a16="http://schemas.microsoft.com/office/drawing/2014/main" id="{76A33964-B499-DB82-4D6A-2F3D92AC7153}"/>
              </a:ext>
            </a:extLst>
          </p:cNvPr>
          <p:cNvGrpSpPr/>
          <p:nvPr/>
        </p:nvGrpSpPr>
        <p:grpSpPr>
          <a:xfrm>
            <a:off x="325121" y="900997"/>
            <a:ext cx="8948882" cy="5056008"/>
            <a:chOff x="325120" y="1508125"/>
            <a:chExt cx="11603989" cy="4813300"/>
          </a:xfrm>
        </p:grpSpPr>
        <p:sp>
          <p:nvSpPr>
            <p:cNvPr id="5" name="object 5">
              <a:extLst>
                <a:ext uri="{FF2B5EF4-FFF2-40B4-BE49-F238E27FC236}">
                  <a16:creationId xmlns:a16="http://schemas.microsoft.com/office/drawing/2014/main" id="{3100537A-8F8B-D40E-76C4-88560F3BAC2F}"/>
                </a:ext>
              </a:extLst>
            </p:cNvPr>
            <p:cNvSpPr/>
            <p:nvPr/>
          </p:nvSpPr>
          <p:spPr>
            <a:xfrm>
              <a:off x="636269" y="1508125"/>
              <a:ext cx="953769" cy="953770"/>
            </a:xfrm>
            <a:prstGeom prst="rect">
              <a:avLst/>
            </a:prstGeom>
            <a:blipFill>
              <a:blip r:embed="rId2" cstate="print"/>
              <a:stretch>
                <a:fillRect/>
              </a:stretch>
            </a:blipFill>
          </p:spPr>
          <p:txBody>
            <a:bodyPr wrap="square" lIns="0" tIns="0" rIns="0" bIns="0" rtlCol="0"/>
            <a:lstStyle/>
            <a:p>
              <a:endParaRPr/>
            </a:p>
          </p:txBody>
        </p:sp>
        <p:sp>
          <p:nvSpPr>
            <p:cNvPr id="6" name="object 6">
              <a:extLst>
                <a:ext uri="{FF2B5EF4-FFF2-40B4-BE49-F238E27FC236}">
                  <a16:creationId xmlns:a16="http://schemas.microsoft.com/office/drawing/2014/main" id="{00DC2964-1223-92D6-A452-158E3CB9C3B2}"/>
                </a:ext>
              </a:extLst>
            </p:cNvPr>
            <p:cNvSpPr/>
            <p:nvPr/>
          </p:nvSpPr>
          <p:spPr>
            <a:xfrm>
              <a:off x="325120" y="3171825"/>
              <a:ext cx="998855" cy="998855"/>
            </a:xfrm>
            <a:prstGeom prst="rect">
              <a:avLst/>
            </a:prstGeom>
            <a:blipFill>
              <a:blip r:embed="rId3" cstate="print"/>
              <a:stretch>
                <a:fillRect/>
              </a:stretch>
            </a:blipFill>
          </p:spPr>
          <p:txBody>
            <a:bodyPr wrap="square" lIns="0" tIns="0" rIns="0" bIns="0" rtlCol="0"/>
            <a:lstStyle/>
            <a:p>
              <a:endParaRPr/>
            </a:p>
          </p:txBody>
        </p:sp>
        <p:sp>
          <p:nvSpPr>
            <p:cNvPr id="7" name="object 7">
              <a:extLst>
                <a:ext uri="{FF2B5EF4-FFF2-40B4-BE49-F238E27FC236}">
                  <a16:creationId xmlns:a16="http://schemas.microsoft.com/office/drawing/2014/main" id="{2688046E-7BD7-2D9A-6EA7-EEB5EB6D08F8}"/>
                </a:ext>
              </a:extLst>
            </p:cNvPr>
            <p:cNvSpPr/>
            <p:nvPr/>
          </p:nvSpPr>
          <p:spPr>
            <a:xfrm>
              <a:off x="728344" y="5136515"/>
              <a:ext cx="1184910" cy="1184910"/>
            </a:xfrm>
            <a:prstGeom prst="rect">
              <a:avLst/>
            </a:prstGeom>
            <a:blipFill>
              <a:blip r:embed="rId4" cstate="print"/>
              <a:stretch>
                <a:fillRect/>
              </a:stretch>
            </a:blipFill>
          </p:spPr>
          <p:txBody>
            <a:bodyPr wrap="square" lIns="0" tIns="0" rIns="0" bIns="0" rtlCol="0"/>
            <a:lstStyle/>
            <a:p>
              <a:endParaRPr/>
            </a:p>
          </p:txBody>
        </p:sp>
        <p:sp>
          <p:nvSpPr>
            <p:cNvPr id="8" name="object 8">
              <a:extLst>
                <a:ext uri="{FF2B5EF4-FFF2-40B4-BE49-F238E27FC236}">
                  <a16:creationId xmlns:a16="http://schemas.microsoft.com/office/drawing/2014/main" id="{2818EE39-E13A-A9F3-7D72-48E06D7AA1E4}"/>
                </a:ext>
              </a:extLst>
            </p:cNvPr>
            <p:cNvSpPr/>
            <p:nvPr/>
          </p:nvSpPr>
          <p:spPr>
            <a:xfrm>
              <a:off x="10830559" y="1541780"/>
              <a:ext cx="882015" cy="882014"/>
            </a:xfrm>
            <a:prstGeom prst="rect">
              <a:avLst/>
            </a:prstGeom>
            <a:blipFill>
              <a:blip r:embed="rId5" cstate="print"/>
              <a:stretch>
                <a:fillRect/>
              </a:stretch>
            </a:blipFill>
          </p:spPr>
          <p:txBody>
            <a:bodyPr wrap="square" lIns="0" tIns="0" rIns="0" bIns="0" rtlCol="0"/>
            <a:lstStyle/>
            <a:p>
              <a:endParaRPr/>
            </a:p>
          </p:txBody>
        </p:sp>
        <p:sp>
          <p:nvSpPr>
            <p:cNvPr id="9" name="object 9">
              <a:extLst>
                <a:ext uri="{FF2B5EF4-FFF2-40B4-BE49-F238E27FC236}">
                  <a16:creationId xmlns:a16="http://schemas.microsoft.com/office/drawing/2014/main" id="{1C6C6CE9-C9FD-50F2-7772-DCB442AC4C51}"/>
                </a:ext>
              </a:extLst>
            </p:cNvPr>
            <p:cNvSpPr/>
            <p:nvPr/>
          </p:nvSpPr>
          <p:spPr>
            <a:xfrm>
              <a:off x="11161394" y="3266440"/>
              <a:ext cx="767715" cy="767715"/>
            </a:xfrm>
            <a:prstGeom prst="rect">
              <a:avLst/>
            </a:prstGeom>
            <a:blipFill>
              <a:blip r:embed="rId6" cstate="print"/>
              <a:stretch>
                <a:fillRect/>
              </a:stretch>
            </a:blipFill>
          </p:spPr>
          <p:txBody>
            <a:bodyPr wrap="square" lIns="0" tIns="0" rIns="0" bIns="0" rtlCol="0"/>
            <a:lstStyle/>
            <a:p>
              <a:endParaRPr/>
            </a:p>
          </p:txBody>
        </p:sp>
        <p:sp>
          <p:nvSpPr>
            <p:cNvPr id="10" name="object 10">
              <a:extLst>
                <a:ext uri="{FF2B5EF4-FFF2-40B4-BE49-F238E27FC236}">
                  <a16:creationId xmlns:a16="http://schemas.microsoft.com/office/drawing/2014/main" id="{F074DF15-98D5-0722-29A7-DA1863E062D4}"/>
                </a:ext>
              </a:extLst>
            </p:cNvPr>
            <p:cNvSpPr/>
            <p:nvPr/>
          </p:nvSpPr>
          <p:spPr>
            <a:xfrm>
              <a:off x="10796905" y="5315584"/>
              <a:ext cx="767715" cy="767715"/>
            </a:xfrm>
            <a:prstGeom prst="rect">
              <a:avLst/>
            </a:prstGeom>
            <a:blipFill>
              <a:blip r:embed="rId7" cstate="print"/>
              <a:stretch>
                <a:fillRect/>
              </a:stretch>
            </a:blipFill>
          </p:spPr>
          <p:txBody>
            <a:bodyPr wrap="square" lIns="0" tIns="0" rIns="0" bIns="0" rtlCol="0"/>
            <a:lstStyle/>
            <a:p>
              <a:endParaRPr/>
            </a:p>
          </p:txBody>
        </p:sp>
      </p:grpSp>
      <p:pic>
        <p:nvPicPr>
          <p:cNvPr id="12" name="Picture 11" descr="A group of people around a round table&#10;&#10;Description automatically generated">
            <a:extLst>
              <a:ext uri="{FF2B5EF4-FFF2-40B4-BE49-F238E27FC236}">
                <a16:creationId xmlns:a16="http://schemas.microsoft.com/office/drawing/2014/main" id="{98A90540-72D2-B9E6-8BCD-5697A00EF40F}"/>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2924825" y="1881673"/>
            <a:ext cx="3709623" cy="2908031"/>
          </a:xfrm>
          <a:prstGeom prst="rect">
            <a:avLst/>
          </a:prstGeom>
        </p:spPr>
      </p:pic>
      <p:sp>
        <p:nvSpPr>
          <p:cNvPr id="14" name="TextBox 13">
            <a:extLst>
              <a:ext uri="{FF2B5EF4-FFF2-40B4-BE49-F238E27FC236}">
                <a16:creationId xmlns:a16="http://schemas.microsoft.com/office/drawing/2014/main" id="{3E893293-FAC7-DAB5-01E4-4A5BCBA49D81}"/>
              </a:ext>
            </a:extLst>
          </p:cNvPr>
          <p:cNvSpPr txBox="1"/>
          <p:nvPr/>
        </p:nvSpPr>
        <p:spPr>
          <a:xfrm>
            <a:off x="1300613" y="1031851"/>
            <a:ext cx="2093751" cy="810863"/>
          </a:xfrm>
          <a:prstGeom prst="rect">
            <a:avLst/>
          </a:prstGeom>
          <a:noFill/>
        </p:spPr>
        <p:txBody>
          <a:bodyPr wrap="square">
            <a:spAutoFit/>
          </a:bodyPr>
          <a:lstStyle/>
          <a:p>
            <a:pPr marL="12700" marR="5080" indent="213360">
              <a:lnSpc>
                <a:spcPts val="2870"/>
              </a:lnSpc>
              <a:spcBef>
                <a:spcPts val="204"/>
              </a:spcBef>
            </a:pPr>
            <a:r>
              <a:rPr lang="en-US" sz="2000" b="1" dirty="0">
                <a:latin typeface="Carlito"/>
                <a:cs typeface="Carlito"/>
              </a:rPr>
              <a:t>Lack of</a:t>
            </a:r>
            <a:r>
              <a:rPr lang="en-US" sz="2000" b="1" spc="-110" dirty="0">
                <a:latin typeface="Carlito"/>
                <a:cs typeface="Carlito"/>
              </a:rPr>
              <a:t> </a:t>
            </a:r>
            <a:r>
              <a:rPr lang="en-US" sz="2000" b="1" spc="-10" dirty="0">
                <a:latin typeface="Carlito"/>
                <a:cs typeface="Carlito"/>
              </a:rPr>
              <a:t>Visibility       and </a:t>
            </a:r>
            <a:r>
              <a:rPr lang="en-US" sz="2000" b="1" spc="-5" dirty="0">
                <a:latin typeface="Carlito"/>
                <a:cs typeface="Carlito"/>
              </a:rPr>
              <a:t>Transparency</a:t>
            </a:r>
            <a:endParaRPr lang="en-US" sz="2000" dirty="0">
              <a:latin typeface="Carlito"/>
              <a:cs typeface="Carlito"/>
            </a:endParaRPr>
          </a:p>
        </p:txBody>
      </p:sp>
      <p:sp>
        <p:nvSpPr>
          <p:cNvPr id="16" name="TextBox 15">
            <a:extLst>
              <a:ext uri="{FF2B5EF4-FFF2-40B4-BE49-F238E27FC236}">
                <a16:creationId xmlns:a16="http://schemas.microsoft.com/office/drawing/2014/main" id="{4DCBCBC1-E029-8E9E-8035-B4505AC070DA}"/>
              </a:ext>
            </a:extLst>
          </p:cNvPr>
          <p:cNvSpPr txBox="1"/>
          <p:nvPr/>
        </p:nvSpPr>
        <p:spPr>
          <a:xfrm>
            <a:off x="1012898" y="2540279"/>
            <a:ext cx="1911927" cy="1175963"/>
          </a:xfrm>
          <a:prstGeom prst="rect">
            <a:avLst/>
          </a:prstGeom>
          <a:noFill/>
        </p:spPr>
        <p:txBody>
          <a:bodyPr wrap="square">
            <a:spAutoFit/>
          </a:bodyPr>
          <a:lstStyle/>
          <a:p>
            <a:pPr marL="123825" marR="5080" indent="-111760" algn="r">
              <a:lnSpc>
                <a:spcPts val="2870"/>
              </a:lnSpc>
              <a:spcBef>
                <a:spcPts val="204"/>
              </a:spcBef>
            </a:pPr>
            <a:r>
              <a:rPr lang="en-US" sz="1800" b="1" spc="-5" dirty="0">
                <a:latin typeface="Carlito"/>
                <a:cs typeface="Carlito"/>
              </a:rPr>
              <a:t>Customer</a:t>
            </a:r>
            <a:r>
              <a:rPr lang="en-US" sz="1800" b="1" spc="-180" dirty="0">
                <a:latin typeface="Carlito"/>
                <a:cs typeface="Carlito"/>
              </a:rPr>
              <a:t> </a:t>
            </a:r>
            <a:r>
              <a:rPr lang="en-US" sz="1800" b="1" dirty="0">
                <a:latin typeface="Carlito"/>
                <a:cs typeface="Carlito"/>
              </a:rPr>
              <a:t>Service  </a:t>
            </a:r>
            <a:r>
              <a:rPr lang="en-US" sz="1800" b="1" spc="-5" dirty="0">
                <a:latin typeface="Carlito"/>
                <a:cs typeface="Carlito"/>
              </a:rPr>
              <a:t>Concerns</a:t>
            </a:r>
            <a:r>
              <a:rPr lang="en-US" sz="1800" b="1" spc="-65" dirty="0">
                <a:latin typeface="Carlito"/>
                <a:cs typeface="Carlito"/>
              </a:rPr>
              <a:t> </a:t>
            </a:r>
            <a:r>
              <a:rPr lang="en-US" sz="1800" b="1" dirty="0">
                <a:latin typeface="Carlito"/>
                <a:cs typeface="Carlito"/>
              </a:rPr>
              <a:t>and  </a:t>
            </a:r>
            <a:r>
              <a:rPr lang="en-US" sz="1800" b="1" spc="-15" dirty="0">
                <a:latin typeface="Carlito"/>
                <a:cs typeface="Carlito"/>
              </a:rPr>
              <a:t>Response</a:t>
            </a:r>
            <a:r>
              <a:rPr lang="en-US" sz="1800" b="1" spc="-210" dirty="0">
                <a:latin typeface="Carlito"/>
                <a:cs typeface="Carlito"/>
              </a:rPr>
              <a:t> </a:t>
            </a:r>
            <a:r>
              <a:rPr lang="en-US" sz="1800" b="1" spc="-15" dirty="0">
                <a:latin typeface="Carlito"/>
                <a:cs typeface="Carlito"/>
              </a:rPr>
              <a:t>Delays</a:t>
            </a:r>
            <a:endParaRPr lang="en-US" sz="1800" dirty="0">
              <a:latin typeface="Carlito"/>
              <a:cs typeface="Carlito"/>
            </a:endParaRPr>
          </a:p>
        </p:txBody>
      </p:sp>
      <p:sp>
        <p:nvSpPr>
          <p:cNvPr id="18" name="TextBox 17">
            <a:extLst>
              <a:ext uri="{FF2B5EF4-FFF2-40B4-BE49-F238E27FC236}">
                <a16:creationId xmlns:a16="http://schemas.microsoft.com/office/drawing/2014/main" id="{49967C28-7B88-CAB0-942B-6793A395EB52}"/>
              </a:ext>
            </a:extLst>
          </p:cNvPr>
          <p:cNvSpPr txBox="1"/>
          <p:nvPr/>
        </p:nvSpPr>
        <p:spPr>
          <a:xfrm>
            <a:off x="1549874" y="4885723"/>
            <a:ext cx="1692090" cy="804066"/>
          </a:xfrm>
          <a:prstGeom prst="rect">
            <a:avLst/>
          </a:prstGeom>
          <a:noFill/>
        </p:spPr>
        <p:txBody>
          <a:bodyPr wrap="square">
            <a:spAutoFit/>
          </a:bodyPr>
          <a:lstStyle/>
          <a:p>
            <a:pPr marL="215265" marR="5080" indent="-203200">
              <a:lnSpc>
                <a:spcPts val="2870"/>
              </a:lnSpc>
              <a:spcBef>
                <a:spcPts val="200"/>
              </a:spcBef>
            </a:pPr>
            <a:r>
              <a:rPr lang="en-US" sz="1800" b="1" spc="-5" dirty="0">
                <a:latin typeface="Carlito"/>
                <a:cs typeface="Carlito"/>
              </a:rPr>
              <a:t>Inventory</a:t>
            </a:r>
            <a:r>
              <a:rPr lang="en-US" sz="1800" b="1" spc="-185" dirty="0">
                <a:latin typeface="Carlito"/>
                <a:cs typeface="Carlito"/>
              </a:rPr>
              <a:t> </a:t>
            </a:r>
            <a:r>
              <a:rPr lang="en-US" sz="1800" b="1" dirty="0">
                <a:latin typeface="Carlito"/>
                <a:cs typeface="Carlito"/>
              </a:rPr>
              <a:t>and  </a:t>
            </a:r>
            <a:r>
              <a:rPr lang="en-US" sz="1800" b="1" spc="-5" dirty="0">
                <a:latin typeface="Carlito"/>
                <a:cs typeface="Carlito"/>
              </a:rPr>
              <a:t>Cost</a:t>
            </a:r>
            <a:r>
              <a:rPr lang="en-US" sz="1800" b="1" spc="-135" dirty="0">
                <a:latin typeface="Carlito"/>
                <a:cs typeface="Carlito"/>
              </a:rPr>
              <a:t> </a:t>
            </a:r>
            <a:r>
              <a:rPr lang="en-US" sz="1800" b="1" spc="-5" dirty="0">
                <a:latin typeface="Carlito"/>
                <a:cs typeface="Carlito"/>
              </a:rPr>
              <a:t>Control</a:t>
            </a:r>
            <a:endParaRPr lang="en-US" sz="1800" dirty="0">
              <a:latin typeface="Carlito"/>
              <a:cs typeface="Carlito"/>
            </a:endParaRPr>
          </a:p>
        </p:txBody>
      </p:sp>
      <p:sp>
        <p:nvSpPr>
          <p:cNvPr id="20" name="TextBox 19">
            <a:extLst>
              <a:ext uri="{FF2B5EF4-FFF2-40B4-BE49-F238E27FC236}">
                <a16:creationId xmlns:a16="http://schemas.microsoft.com/office/drawing/2014/main" id="{6BA34812-F5B8-8A1D-6A80-193C94815F6C}"/>
              </a:ext>
            </a:extLst>
          </p:cNvPr>
          <p:cNvSpPr txBox="1"/>
          <p:nvPr/>
        </p:nvSpPr>
        <p:spPr>
          <a:xfrm>
            <a:off x="6220692" y="1028821"/>
            <a:ext cx="2304858" cy="804066"/>
          </a:xfrm>
          <a:prstGeom prst="rect">
            <a:avLst/>
          </a:prstGeom>
          <a:noFill/>
        </p:spPr>
        <p:txBody>
          <a:bodyPr wrap="square">
            <a:spAutoFit/>
          </a:bodyPr>
          <a:lstStyle/>
          <a:p>
            <a:pPr marL="12700" marR="5080">
              <a:lnSpc>
                <a:spcPts val="2870"/>
              </a:lnSpc>
              <a:spcBef>
                <a:spcPts val="204"/>
              </a:spcBef>
            </a:pPr>
            <a:r>
              <a:rPr lang="en-US" sz="1800" b="1" spc="-65" dirty="0">
                <a:latin typeface="Carlito"/>
                <a:cs typeface="Carlito"/>
              </a:rPr>
              <a:t>Multiple</a:t>
            </a:r>
            <a:r>
              <a:rPr lang="en-US" sz="1800" b="1" spc="-195" dirty="0">
                <a:latin typeface="Carlito"/>
                <a:cs typeface="Carlito"/>
              </a:rPr>
              <a:t> </a:t>
            </a:r>
            <a:r>
              <a:rPr lang="en-US" sz="1800" b="1" spc="-70" dirty="0">
                <a:latin typeface="Carlito"/>
                <a:cs typeface="Carlito"/>
              </a:rPr>
              <a:t>Supplier-Partner  </a:t>
            </a:r>
            <a:r>
              <a:rPr lang="en-US" sz="1800" b="1" spc="-5" dirty="0">
                <a:latin typeface="Carlito"/>
                <a:cs typeface="Carlito"/>
              </a:rPr>
              <a:t>Relationships</a:t>
            </a:r>
            <a:endParaRPr lang="en-US" sz="1800" dirty="0">
              <a:latin typeface="Carlito"/>
              <a:cs typeface="Carlito"/>
            </a:endParaRPr>
          </a:p>
        </p:txBody>
      </p:sp>
      <p:sp>
        <p:nvSpPr>
          <p:cNvPr id="22" name="TextBox 21">
            <a:extLst>
              <a:ext uri="{FF2B5EF4-FFF2-40B4-BE49-F238E27FC236}">
                <a16:creationId xmlns:a16="http://schemas.microsoft.com/office/drawing/2014/main" id="{E99D77C9-3D9D-0DFF-E9D8-565AE7846EA2}"/>
              </a:ext>
            </a:extLst>
          </p:cNvPr>
          <p:cNvSpPr txBox="1"/>
          <p:nvPr/>
        </p:nvSpPr>
        <p:spPr>
          <a:xfrm>
            <a:off x="6640152" y="2561771"/>
            <a:ext cx="2036093" cy="1175963"/>
          </a:xfrm>
          <a:prstGeom prst="rect">
            <a:avLst/>
          </a:prstGeom>
          <a:noFill/>
        </p:spPr>
        <p:txBody>
          <a:bodyPr wrap="square">
            <a:spAutoFit/>
          </a:bodyPr>
          <a:lstStyle/>
          <a:p>
            <a:pPr marL="12700" marR="5080">
              <a:lnSpc>
                <a:spcPts val="2870"/>
              </a:lnSpc>
              <a:spcBef>
                <a:spcPts val="204"/>
              </a:spcBef>
            </a:pPr>
            <a:r>
              <a:rPr lang="en-US" sz="1800" b="1" spc="-5" dirty="0">
                <a:latin typeface="Carlito"/>
                <a:cs typeface="Carlito"/>
              </a:rPr>
              <a:t>Planning </a:t>
            </a:r>
            <a:r>
              <a:rPr lang="en-US" sz="1800" b="1" spc="5" dirty="0">
                <a:latin typeface="Carlito"/>
                <a:cs typeface="Carlito"/>
              </a:rPr>
              <a:t>and </a:t>
            </a:r>
            <a:r>
              <a:rPr lang="en-US" sz="1800" b="1" dirty="0">
                <a:latin typeface="Carlito"/>
                <a:cs typeface="Carlito"/>
              </a:rPr>
              <a:t>Risk  </a:t>
            </a:r>
            <a:r>
              <a:rPr lang="en-US" sz="1800" b="1" spc="-15" dirty="0">
                <a:latin typeface="Carlito"/>
                <a:cs typeface="Carlito"/>
              </a:rPr>
              <a:t>Aversion</a:t>
            </a:r>
            <a:r>
              <a:rPr lang="en-US" sz="1800" b="1" spc="-165" dirty="0">
                <a:latin typeface="Carlito"/>
                <a:cs typeface="Carlito"/>
              </a:rPr>
              <a:t> </a:t>
            </a:r>
            <a:r>
              <a:rPr lang="en-US" sz="1800" b="1" spc="-10" dirty="0">
                <a:latin typeface="Carlito"/>
                <a:cs typeface="Carlito"/>
              </a:rPr>
              <a:t>Management</a:t>
            </a:r>
            <a:endParaRPr lang="en-US" sz="1800" dirty="0">
              <a:latin typeface="Carlito"/>
              <a:cs typeface="Carlito"/>
            </a:endParaRPr>
          </a:p>
        </p:txBody>
      </p:sp>
      <p:sp>
        <p:nvSpPr>
          <p:cNvPr id="24" name="TextBox 23">
            <a:extLst>
              <a:ext uri="{FF2B5EF4-FFF2-40B4-BE49-F238E27FC236}">
                <a16:creationId xmlns:a16="http://schemas.microsoft.com/office/drawing/2014/main" id="{F491FBB7-7684-7B2D-9CC8-52131A2FFED9}"/>
              </a:ext>
            </a:extLst>
          </p:cNvPr>
          <p:cNvSpPr txBox="1"/>
          <p:nvPr/>
        </p:nvSpPr>
        <p:spPr>
          <a:xfrm>
            <a:off x="6071438" y="4789704"/>
            <a:ext cx="2304858" cy="804066"/>
          </a:xfrm>
          <a:prstGeom prst="rect">
            <a:avLst/>
          </a:prstGeom>
          <a:noFill/>
        </p:spPr>
        <p:txBody>
          <a:bodyPr wrap="square">
            <a:spAutoFit/>
          </a:bodyPr>
          <a:lstStyle/>
          <a:p>
            <a:pPr marL="12700" marR="5080">
              <a:lnSpc>
                <a:spcPts val="2870"/>
              </a:lnSpc>
              <a:spcBef>
                <a:spcPts val="200"/>
              </a:spcBef>
            </a:pPr>
            <a:r>
              <a:rPr lang="en-US" sz="1800" b="1" dirty="0">
                <a:latin typeface="Carlito"/>
                <a:cs typeface="Carlito"/>
              </a:rPr>
              <a:t>Lack of </a:t>
            </a:r>
            <a:r>
              <a:rPr lang="en-US" sz="1800" b="1" spc="-5" dirty="0">
                <a:latin typeface="Carlito"/>
                <a:cs typeface="Carlito"/>
              </a:rPr>
              <a:t>Online</a:t>
            </a:r>
            <a:r>
              <a:rPr lang="en-US" sz="1800" b="1" spc="-350" dirty="0">
                <a:latin typeface="Carlito"/>
                <a:cs typeface="Carlito"/>
              </a:rPr>
              <a:t> </a:t>
            </a:r>
            <a:r>
              <a:rPr lang="en-US" sz="1800" b="1" spc="-5" dirty="0">
                <a:latin typeface="Carlito"/>
                <a:cs typeface="Carlito"/>
              </a:rPr>
              <a:t>options  </a:t>
            </a:r>
            <a:r>
              <a:rPr lang="en-US" sz="1800" b="1" dirty="0">
                <a:latin typeface="Carlito"/>
                <a:cs typeface="Carlito"/>
              </a:rPr>
              <a:t>and </a:t>
            </a:r>
            <a:r>
              <a:rPr lang="en-US" sz="1800" b="1" spc="-5" dirty="0">
                <a:latin typeface="Carlito"/>
                <a:cs typeface="Carlito"/>
              </a:rPr>
              <a:t>digital</a:t>
            </a:r>
            <a:r>
              <a:rPr lang="en-US" sz="1800" b="1" spc="-315" dirty="0">
                <a:latin typeface="Carlito"/>
                <a:cs typeface="Carlito"/>
              </a:rPr>
              <a:t> </a:t>
            </a:r>
            <a:r>
              <a:rPr lang="en-US" sz="1800" b="1" spc="-5" dirty="0">
                <a:latin typeface="Carlito"/>
                <a:cs typeface="Carlito"/>
              </a:rPr>
              <a:t>integration</a:t>
            </a:r>
            <a:endParaRPr lang="en-US" sz="1800" dirty="0">
              <a:latin typeface="Carlito"/>
              <a:cs typeface="Carlito"/>
            </a:endParaRPr>
          </a:p>
        </p:txBody>
      </p:sp>
      <p:sp>
        <p:nvSpPr>
          <p:cNvPr id="26" name="TextBox 25">
            <a:extLst>
              <a:ext uri="{FF2B5EF4-FFF2-40B4-BE49-F238E27FC236}">
                <a16:creationId xmlns:a16="http://schemas.microsoft.com/office/drawing/2014/main" id="{80851C5F-1F22-6B87-CDE8-1AF2B8467A53}"/>
              </a:ext>
            </a:extLst>
          </p:cNvPr>
          <p:cNvSpPr txBox="1"/>
          <p:nvPr/>
        </p:nvSpPr>
        <p:spPr>
          <a:xfrm>
            <a:off x="1549874" y="6488393"/>
            <a:ext cx="6117770" cy="523220"/>
          </a:xfrm>
          <a:prstGeom prst="rect">
            <a:avLst/>
          </a:prstGeom>
          <a:noFill/>
        </p:spPr>
        <p:txBody>
          <a:bodyPr wrap="square">
            <a:spAutoFit/>
          </a:bodyPr>
          <a:lstStyle/>
          <a:p>
            <a:pPr marL="12700">
              <a:lnSpc>
                <a:spcPct val="100000"/>
              </a:lnSpc>
              <a:spcBef>
                <a:spcPts val="105"/>
              </a:spcBef>
            </a:pPr>
            <a:r>
              <a:rPr lang="en-US" sz="2800" b="1" dirty="0">
                <a:latin typeface="Carlito"/>
                <a:cs typeface="Carlito"/>
              </a:rPr>
              <a:t>www.usasaenterprises.com</a:t>
            </a:r>
            <a:endParaRPr lang="en-US" sz="2800" dirty="0">
              <a:latin typeface="Carlito"/>
              <a:cs typeface="Carlito"/>
            </a:endParaRPr>
          </a:p>
        </p:txBody>
      </p:sp>
      <p:pic>
        <p:nvPicPr>
          <p:cNvPr id="11" name="Picture 10" descr="A blue and red logo&#10;&#10;Description automatically generated with low confidence">
            <a:extLst>
              <a:ext uri="{FF2B5EF4-FFF2-40B4-BE49-F238E27FC236}">
                <a16:creationId xmlns:a16="http://schemas.microsoft.com/office/drawing/2014/main" id="{474F603E-8D9F-ED67-FA72-47C4AC3B4986}"/>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7969514" y="42311"/>
            <a:ext cx="830533" cy="669882"/>
          </a:xfrm>
          <a:prstGeom prst="rect">
            <a:avLst/>
          </a:prstGeom>
        </p:spPr>
      </p:pic>
    </p:spTree>
    <p:extLst>
      <p:ext uri="{BB962C8B-B14F-4D97-AF65-F5344CB8AC3E}">
        <p14:creationId xmlns:p14="http://schemas.microsoft.com/office/powerpoint/2010/main" val="21907583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strVal val="#ppt_w*0.70"/>
                                          </p:val>
                                        </p:tav>
                                        <p:tav tm="100000">
                                          <p:val>
                                            <p:strVal val="#ppt_w"/>
                                          </p:val>
                                        </p:tav>
                                      </p:tavLst>
                                    </p:anim>
                                    <p:anim calcmode="lin" valueType="num">
                                      <p:cBhvr>
                                        <p:cTn id="8" dur="1000" fill="hold"/>
                                        <p:tgtEl>
                                          <p:spTgt spid="2"/>
                                        </p:tgtEl>
                                        <p:attrNameLst>
                                          <p:attrName>ppt_h</p:attrName>
                                        </p:attrNameLst>
                                      </p:cBhvr>
                                      <p:tavLst>
                                        <p:tav tm="0">
                                          <p:val>
                                            <p:strVal val="#ppt_h"/>
                                          </p:val>
                                        </p:tav>
                                        <p:tav tm="100000">
                                          <p:val>
                                            <p:strVal val="#ppt_h"/>
                                          </p:val>
                                        </p:tav>
                                      </p:tavLst>
                                    </p:anim>
                                    <p:animEffect transition="in" filter="fade">
                                      <p:cBhvr>
                                        <p:cTn id="9" dur="1000"/>
                                        <p:tgtEl>
                                          <p:spTgt spid="2"/>
                                        </p:tgtEl>
                                      </p:cBhvr>
                                    </p:animEffect>
                                  </p:childTnLst>
                                </p:cTn>
                              </p:par>
                              <p:par>
                                <p:cTn id="10" presetID="55" presetClass="entr" presetSubtype="0" fill="hold" nodeType="with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p:cTn id="12" dur="1000" fill="hold"/>
                                        <p:tgtEl>
                                          <p:spTgt spid="3"/>
                                        </p:tgtEl>
                                        <p:attrNameLst>
                                          <p:attrName>ppt_w</p:attrName>
                                        </p:attrNameLst>
                                      </p:cBhvr>
                                      <p:tavLst>
                                        <p:tav tm="0">
                                          <p:val>
                                            <p:strVal val="#ppt_w*0.70"/>
                                          </p:val>
                                        </p:tav>
                                        <p:tav tm="100000">
                                          <p:val>
                                            <p:strVal val="#ppt_w"/>
                                          </p:val>
                                        </p:tav>
                                      </p:tavLst>
                                    </p:anim>
                                    <p:anim calcmode="lin" valueType="num">
                                      <p:cBhvr>
                                        <p:cTn id="13" dur="1000" fill="hold"/>
                                        <p:tgtEl>
                                          <p:spTgt spid="3"/>
                                        </p:tgtEl>
                                        <p:attrNameLst>
                                          <p:attrName>ppt_h</p:attrName>
                                        </p:attrNameLst>
                                      </p:cBhvr>
                                      <p:tavLst>
                                        <p:tav tm="0">
                                          <p:val>
                                            <p:strVal val="#ppt_h"/>
                                          </p:val>
                                        </p:tav>
                                        <p:tav tm="100000">
                                          <p:val>
                                            <p:strVal val="#ppt_h"/>
                                          </p:val>
                                        </p:tav>
                                      </p:tavLst>
                                    </p:anim>
                                    <p:animEffect transition="in" filter="fade">
                                      <p:cBhvr>
                                        <p:cTn id="14" dur="1000"/>
                                        <p:tgtEl>
                                          <p:spTgt spid="3"/>
                                        </p:tgtEl>
                                      </p:cBhvr>
                                    </p:animEffect>
                                  </p:childTnLst>
                                </p:cTn>
                              </p:par>
                              <p:par>
                                <p:cTn id="15" presetID="55" presetClass="entr" presetSubtype="0" fill="hold" nodeType="withEffect">
                                  <p:stCondLst>
                                    <p:cond delay="0"/>
                                  </p:stCondLst>
                                  <p:childTnLst>
                                    <p:set>
                                      <p:cBhvr>
                                        <p:cTn id="16" dur="1" fill="hold">
                                          <p:stCondLst>
                                            <p:cond delay="0"/>
                                          </p:stCondLst>
                                        </p:cTn>
                                        <p:tgtEl>
                                          <p:spTgt spid="12"/>
                                        </p:tgtEl>
                                        <p:attrNameLst>
                                          <p:attrName>style.visibility</p:attrName>
                                        </p:attrNameLst>
                                      </p:cBhvr>
                                      <p:to>
                                        <p:strVal val="visible"/>
                                      </p:to>
                                    </p:set>
                                    <p:anim calcmode="lin" valueType="num">
                                      <p:cBhvr>
                                        <p:cTn id="17" dur="1000" fill="hold"/>
                                        <p:tgtEl>
                                          <p:spTgt spid="12"/>
                                        </p:tgtEl>
                                        <p:attrNameLst>
                                          <p:attrName>ppt_w</p:attrName>
                                        </p:attrNameLst>
                                      </p:cBhvr>
                                      <p:tavLst>
                                        <p:tav tm="0">
                                          <p:val>
                                            <p:strVal val="#ppt_w*0.70"/>
                                          </p:val>
                                        </p:tav>
                                        <p:tav tm="100000">
                                          <p:val>
                                            <p:strVal val="#ppt_w"/>
                                          </p:val>
                                        </p:tav>
                                      </p:tavLst>
                                    </p:anim>
                                    <p:anim calcmode="lin" valueType="num">
                                      <p:cBhvr>
                                        <p:cTn id="18" dur="1000" fill="hold"/>
                                        <p:tgtEl>
                                          <p:spTgt spid="12"/>
                                        </p:tgtEl>
                                        <p:attrNameLst>
                                          <p:attrName>ppt_h</p:attrName>
                                        </p:attrNameLst>
                                      </p:cBhvr>
                                      <p:tavLst>
                                        <p:tav tm="0">
                                          <p:val>
                                            <p:strVal val="#ppt_h"/>
                                          </p:val>
                                        </p:tav>
                                        <p:tav tm="100000">
                                          <p:val>
                                            <p:strVal val="#ppt_h"/>
                                          </p:val>
                                        </p:tav>
                                      </p:tavLst>
                                    </p:anim>
                                    <p:animEffect transition="in" filter="fade">
                                      <p:cBhvr>
                                        <p:cTn id="19" dur="1000"/>
                                        <p:tgtEl>
                                          <p:spTgt spid="12"/>
                                        </p:tgtEl>
                                      </p:cBhvr>
                                    </p:animEffect>
                                  </p:childTnLst>
                                </p:cTn>
                              </p:par>
                              <p:par>
                                <p:cTn id="20" presetID="55" presetClass="entr" presetSubtype="0" fill="hold" grpId="0" nodeType="withEffect">
                                  <p:stCondLst>
                                    <p:cond delay="0"/>
                                  </p:stCondLst>
                                  <p:childTnLst>
                                    <p:set>
                                      <p:cBhvr>
                                        <p:cTn id="21" dur="1" fill="hold">
                                          <p:stCondLst>
                                            <p:cond delay="0"/>
                                          </p:stCondLst>
                                        </p:cTn>
                                        <p:tgtEl>
                                          <p:spTgt spid="14"/>
                                        </p:tgtEl>
                                        <p:attrNameLst>
                                          <p:attrName>style.visibility</p:attrName>
                                        </p:attrNameLst>
                                      </p:cBhvr>
                                      <p:to>
                                        <p:strVal val="visible"/>
                                      </p:to>
                                    </p:set>
                                    <p:anim calcmode="lin" valueType="num">
                                      <p:cBhvr>
                                        <p:cTn id="22" dur="1000" fill="hold"/>
                                        <p:tgtEl>
                                          <p:spTgt spid="14"/>
                                        </p:tgtEl>
                                        <p:attrNameLst>
                                          <p:attrName>ppt_w</p:attrName>
                                        </p:attrNameLst>
                                      </p:cBhvr>
                                      <p:tavLst>
                                        <p:tav tm="0">
                                          <p:val>
                                            <p:strVal val="#ppt_w*0.70"/>
                                          </p:val>
                                        </p:tav>
                                        <p:tav tm="100000">
                                          <p:val>
                                            <p:strVal val="#ppt_w"/>
                                          </p:val>
                                        </p:tav>
                                      </p:tavLst>
                                    </p:anim>
                                    <p:anim calcmode="lin" valueType="num">
                                      <p:cBhvr>
                                        <p:cTn id="23" dur="1000" fill="hold"/>
                                        <p:tgtEl>
                                          <p:spTgt spid="14"/>
                                        </p:tgtEl>
                                        <p:attrNameLst>
                                          <p:attrName>ppt_h</p:attrName>
                                        </p:attrNameLst>
                                      </p:cBhvr>
                                      <p:tavLst>
                                        <p:tav tm="0">
                                          <p:val>
                                            <p:strVal val="#ppt_h"/>
                                          </p:val>
                                        </p:tav>
                                        <p:tav tm="100000">
                                          <p:val>
                                            <p:strVal val="#ppt_h"/>
                                          </p:val>
                                        </p:tav>
                                      </p:tavLst>
                                    </p:anim>
                                    <p:animEffect transition="in" filter="fade">
                                      <p:cBhvr>
                                        <p:cTn id="24" dur="1000"/>
                                        <p:tgtEl>
                                          <p:spTgt spid="14"/>
                                        </p:tgtEl>
                                      </p:cBhvr>
                                    </p:animEffect>
                                  </p:childTnLst>
                                </p:cTn>
                              </p:par>
                              <p:par>
                                <p:cTn id="25" presetID="55" presetClass="entr" presetSubtype="0" fill="hold" grpId="0" nodeType="withEffect">
                                  <p:stCondLst>
                                    <p:cond delay="0"/>
                                  </p:stCondLst>
                                  <p:childTnLst>
                                    <p:set>
                                      <p:cBhvr>
                                        <p:cTn id="26" dur="1" fill="hold">
                                          <p:stCondLst>
                                            <p:cond delay="0"/>
                                          </p:stCondLst>
                                        </p:cTn>
                                        <p:tgtEl>
                                          <p:spTgt spid="16"/>
                                        </p:tgtEl>
                                        <p:attrNameLst>
                                          <p:attrName>style.visibility</p:attrName>
                                        </p:attrNameLst>
                                      </p:cBhvr>
                                      <p:to>
                                        <p:strVal val="visible"/>
                                      </p:to>
                                    </p:set>
                                    <p:anim calcmode="lin" valueType="num">
                                      <p:cBhvr>
                                        <p:cTn id="27" dur="1000" fill="hold"/>
                                        <p:tgtEl>
                                          <p:spTgt spid="16"/>
                                        </p:tgtEl>
                                        <p:attrNameLst>
                                          <p:attrName>ppt_w</p:attrName>
                                        </p:attrNameLst>
                                      </p:cBhvr>
                                      <p:tavLst>
                                        <p:tav tm="0">
                                          <p:val>
                                            <p:strVal val="#ppt_w*0.70"/>
                                          </p:val>
                                        </p:tav>
                                        <p:tav tm="100000">
                                          <p:val>
                                            <p:strVal val="#ppt_w"/>
                                          </p:val>
                                        </p:tav>
                                      </p:tavLst>
                                    </p:anim>
                                    <p:anim calcmode="lin" valueType="num">
                                      <p:cBhvr>
                                        <p:cTn id="28" dur="1000" fill="hold"/>
                                        <p:tgtEl>
                                          <p:spTgt spid="16"/>
                                        </p:tgtEl>
                                        <p:attrNameLst>
                                          <p:attrName>ppt_h</p:attrName>
                                        </p:attrNameLst>
                                      </p:cBhvr>
                                      <p:tavLst>
                                        <p:tav tm="0">
                                          <p:val>
                                            <p:strVal val="#ppt_h"/>
                                          </p:val>
                                        </p:tav>
                                        <p:tav tm="100000">
                                          <p:val>
                                            <p:strVal val="#ppt_h"/>
                                          </p:val>
                                        </p:tav>
                                      </p:tavLst>
                                    </p:anim>
                                    <p:animEffect transition="in" filter="fade">
                                      <p:cBhvr>
                                        <p:cTn id="29" dur="1000"/>
                                        <p:tgtEl>
                                          <p:spTgt spid="16"/>
                                        </p:tgtEl>
                                      </p:cBhvr>
                                    </p:animEffect>
                                  </p:childTnLst>
                                </p:cTn>
                              </p:par>
                              <p:par>
                                <p:cTn id="30" presetID="55" presetClass="entr" presetSubtype="0" fill="hold" grpId="0" nodeType="withEffect">
                                  <p:stCondLst>
                                    <p:cond delay="0"/>
                                  </p:stCondLst>
                                  <p:childTnLst>
                                    <p:set>
                                      <p:cBhvr>
                                        <p:cTn id="31" dur="1" fill="hold">
                                          <p:stCondLst>
                                            <p:cond delay="0"/>
                                          </p:stCondLst>
                                        </p:cTn>
                                        <p:tgtEl>
                                          <p:spTgt spid="18"/>
                                        </p:tgtEl>
                                        <p:attrNameLst>
                                          <p:attrName>style.visibility</p:attrName>
                                        </p:attrNameLst>
                                      </p:cBhvr>
                                      <p:to>
                                        <p:strVal val="visible"/>
                                      </p:to>
                                    </p:set>
                                    <p:anim calcmode="lin" valueType="num">
                                      <p:cBhvr>
                                        <p:cTn id="32" dur="1000" fill="hold"/>
                                        <p:tgtEl>
                                          <p:spTgt spid="18"/>
                                        </p:tgtEl>
                                        <p:attrNameLst>
                                          <p:attrName>ppt_w</p:attrName>
                                        </p:attrNameLst>
                                      </p:cBhvr>
                                      <p:tavLst>
                                        <p:tav tm="0">
                                          <p:val>
                                            <p:strVal val="#ppt_w*0.70"/>
                                          </p:val>
                                        </p:tav>
                                        <p:tav tm="100000">
                                          <p:val>
                                            <p:strVal val="#ppt_w"/>
                                          </p:val>
                                        </p:tav>
                                      </p:tavLst>
                                    </p:anim>
                                    <p:anim calcmode="lin" valueType="num">
                                      <p:cBhvr>
                                        <p:cTn id="33" dur="1000" fill="hold"/>
                                        <p:tgtEl>
                                          <p:spTgt spid="18"/>
                                        </p:tgtEl>
                                        <p:attrNameLst>
                                          <p:attrName>ppt_h</p:attrName>
                                        </p:attrNameLst>
                                      </p:cBhvr>
                                      <p:tavLst>
                                        <p:tav tm="0">
                                          <p:val>
                                            <p:strVal val="#ppt_h"/>
                                          </p:val>
                                        </p:tav>
                                        <p:tav tm="100000">
                                          <p:val>
                                            <p:strVal val="#ppt_h"/>
                                          </p:val>
                                        </p:tav>
                                      </p:tavLst>
                                    </p:anim>
                                    <p:animEffect transition="in" filter="fade">
                                      <p:cBhvr>
                                        <p:cTn id="34" dur="1000"/>
                                        <p:tgtEl>
                                          <p:spTgt spid="18"/>
                                        </p:tgtEl>
                                      </p:cBhvr>
                                    </p:animEffect>
                                  </p:childTnLst>
                                </p:cTn>
                              </p:par>
                              <p:par>
                                <p:cTn id="35" presetID="55" presetClass="entr" presetSubtype="0" fill="hold" grpId="0" nodeType="with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1000" fill="hold"/>
                                        <p:tgtEl>
                                          <p:spTgt spid="20"/>
                                        </p:tgtEl>
                                        <p:attrNameLst>
                                          <p:attrName>ppt_w</p:attrName>
                                        </p:attrNameLst>
                                      </p:cBhvr>
                                      <p:tavLst>
                                        <p:tav tm="0">
                                          <p:val>
                                            <p:strVal val="#ppt_w*0.70"/>
                                          </p:val>
                                        </p:tav>
                                        <p:tav tm="100000">
                                          <p:val>
                                            <p:strVal val="#ppt_w"/>
                                          </p:val>
                                        </p:tav>
                                      </p:tavLst>
                                    </p:anim>
                                    <p:anim calcmode="lin" valueType="num">
                                      <p:cBhvr>
                                        <p:cTn id="38" dur="1000" fill="hold"/>
                                        <p:tgtEl>
                                          <p:spTgt spid="20"/>
                                        </p:tgtEl>
                                        <p:attrNameLst>
                                          <p:attrName>ppt_h</p:attrName>
                                        </p:attrNameLst>
                                      </p:cBhvr>
                                      <p:tavLst>
                                        <p:tav tm="0">
                                          <p:val>
                                            <p:strVal val="#ppt_h"/>
                                          </p:val>
                                        </p:tav>
                                        <p:tav tm="100000">
                                          <p:val>
                                            <p:strVal val="#ppt_h"/>
                                          </p:val>
                                        </p:tav>
                                      </p:tavLst>
                                    </p:anim>
                                    <p:animEffect transition="in" filter="fade">
                                      <p:cBhvr>
                                        <p:cTn id="39" dur="1000"/>
                                        <p:tgtEl>
                                          <p:spTgt spid="20"/>
                                        </p:tgtEl>
                                      </p:cBhvr>
                                    </p:animEffect>
                                  </p:childTnLst>
                                </p:cTn>
                              </p:par>
                              <p:par>
                                <p:cTn id="40" presetID="55" presetClass="entr" presetSubtype="0" fill="hold" grpId="0" nodeType="withEffect">
                                  <p:stCondLst>
                                    <p:cond delay="0"/>
                                  </p:stCondLst>
                                  <p:childTnLst>
                                    <p:set>
                                      <p:cBhvr>
                                        <p:cTn id="41" dur="1" fill="hold">
                                          <p:stCondLst>
                                            <p:cond delay="0"/>
                                          </p:stCondLst>
                                        </p:cTn>
                                        <p:tgtEl>
                                          <p:spTgt spid="22"/>
                                        </p:tgtEl>
                                        <p:attrNameLst>
                                          <p:attrName>style.visibility</p:attrName>
                                        </p:attrNameLst>
                                      </p:cBhvr>
                                      <p:to>
                                        <p:strVal val="visible"/>
                                      </p:to>
                                    </p:set>
                                    <p:anim calcmode="lin" valueType="num">
                                      <p:cBhvr>
                                        <p:cTn id="42" dur="1000" fill="hold"/>
                                        <p:tgtEl>
                                          <p:spTgt spid="22"/>
                                        </p:tgtEl>
                                        <p:attrNameLst>
                                          <p:attrName>ppt_w</p:attrName>
                                        </p:attrNameLst>
                                      </p:cBhvr>
                                      <p:tavLst>
                                        <p:tav tm="0">
                                          <p:val>
                                            <p:strVal val="#ppt_w*0.70"/>
                                          </p:val>
                                        </p:tav>
                                        <p:tav tm="100000">
                                          <p:val>
                                            <p:strVal val="#ppt_w"/>
                                          </p:val>
                                        </p:tav>
                                      </p:tavLst>
                                    </p:anim>
                                    <p:anim calcmode="lin" valueType="num">
                                      <p:cBhvr>
                                        <p:cTn id="43" dur="1000" fill="hold"/>
                                        <p:tgtEl>
                                          <p:spTgt spid="22"/>
                                        </p:tgtEl>
                                        <p:attrNameLst>
                                          <p:attrName>ppt_h</p:attrName>
                                        </p:attrNameLst>
                                      </p:cBhvr>
                                      <p:tavLst>
                                        <p:tav tm="0">
                                          <p:val>
                                            <p:strVal val="#ppt_h"/>
                                          </p:val>
                                        </p:tav>
                                        <p:tav tm="100000">
                                          <p:val>
                                            <p:strVal val="#ppt_h"/>
                                          </p:val>
                                        </p:tav>
                                      </p:tavLst>
                                    </p:anim>
                                    <p:animEffect transition="in" filter="fade">
                                      <p:cBhvr>
                                        <p:cTn id="44" dur="1000"/>
                                        <p:tgtEl>
                                          <p:spTgt spid="22"/>
                                        </p:tgtEl>
                                      </p:cBhvr>
                                    </p:animEffect>
                                  </p:childTnLst>
                                </p:cTn>
                              </p:par>
                              <p:par>
                                <p:cTn id="45" presetID="55" presetClass="entr" presetSubtype="0" fill="hold" grpId="0" nodeType="withEffect">
                                  <p:stCondLst>
                                    <p:cond delay="0"/>
                                  </p:stCondLst>
                                  <p:childTnLst>
                                    <p:set>
                                      <p:cBhvr>
                                        <p:cTn id="46" dur="1" fill="hold">
                                          <p:stCondLst>
                                            <p:cond delay="0"/>
                                          </p:stCondLst>
                                        </p:cTn>
                                        <p:tgtEl>
                                          <p:spTgt spid="24"/>
                                        </p:tgtEl>
                                        <p:attrNameLst>
                                          <p:attrName>style.visibility</p:attrName>
                                        </p:attrNameLst>
                                      </p:cBhvr>
                                      <p:to>
                                        <p:strVal val="visible"/>
                                      </p:to>
                                    </p:set>
                                    <p:anim calcmode="lin" valueType="num">
                                      <p:cBhvr>
                                        <p:cTn id="47" dur="1000" fill="hold"/>
                                        <p:tgtEl>
                                          <p:spTgt spid="24"/>
                                        </p:tgtEl>
                                        <p:attrNameLst>
                                          <p:attrName>ppt_w</p:attrName>
                                        </p:attrNameLst>
                                      </p:cBhvr>
                                      <p:tavLst>
                                        <p:tav tm="0">
                                          <p:val>
                                            <p:strVal val="#ppt_w*0.70"/>
                                          </p:val>
                                        </p:tav>
                                        <p:tav tm="100000">
                                          <p:val>
                                            <p:strVal val="#ppt_w"/>
                                          </p:val>
                                        </p:tav>
                                      </p:tavLst>
                                    </p:anim>
                                    <p:anim calcmode="lin" valueType="num">
                                      <p:cBhvr>
                                        <p:cTn id="48" dur="1000" fill="hold"/>
                                        <p:tgtEl>
                                          <p:spTgt spid="24"/>
                                        </p:tgtEl>
                                        <p:attrNameLst>
                                          <p:attrName>ppt_h</p:attrName>
                                        </p:attrNameLst>
                                      </p:cBhvr>
                                      <p:tavLst>
                                        <p:tav tm="0">
                                          <p:val>
                                            <p:strVal val="#ppt_h"/>
                                          </p:val>
                                        </p:tav>
                                        <p:tav tm="100000">
                                          <p:val>
                                            <p:strVal val="#ppt_h"/>
                                          </p:val>
                                        </p:tav>
                                      </p:tavLst>
                                    </p:anim>
                                    <p:animEffect transition="in" filter="fade">
                                      <p:cBhvr>
                                        <p:cTn id="49" dur="1000"/>
                                        <p:tgtEl>
                                          <p:spTgt spid="24"/>
                                        </p:tgtEl>
                                      </p:cBhvr>
                                    </p:animEffect>
                                  </p:childTnLst>
                                </p:cTn>
                              </p:par>
                              <p:par>
                                <p:cTn id="50" presetID="55" presetClass="entr" presetSubtype="0" fill="hold" grpId="0" nodeType="withEffect">
                                  <p:stCondLst>
                                    <p:cond delay="0"/>
                                  </p:stCondLst>
                                  <p:childTnLst>
                                    <p:set>
                                      <p:cBhvr>
                                        <p:cTn id="51" dur="1" fill="hold">
                                          <p:stCondLst>
                                            <p:cond delay="0"/>
                                          </p:stCondLst>
                                        </p:cTn>
                                        <p:tgtEl>
                                          <p:spTgt spid="26"/>
                                        </p:tgtEl>
                                        <p:attrNameLst>
                                          <p:attrName>style.visibility</p:attrName>
                                        </p:attrNameLst>
                                      </p:cBhvr>
                                      <p:to>
                                        <p:strVal val="visible"/>
                                      </p:to>
                                    </p:set>
                                    <p:anim calcmode="lin" valueType="num">
                                      <p:cBhvr>
                                        <p:cTn id="52" dur="1000" fill="hold"/>
                                        <p:tgtEl>
                                          <p:spTgt spid="26"/>
                                        </p:tgtEl>
                                        <p:attrNameLst>
                                          <p:attrName>ppt_w</p:attrName>
                                        </p:attrNameLst>
                                      </p:cBhvr>
                                      <p:tavLst>
                                        <p:tav tm="0">
                                          <p:val>
                                            <p:strVal val="#ppt_w*0.70"/>
                                          </p:val>
                                        </p:tav>
                                        <p:tav tm="100000">
                                          <p:val>
                                            <p:strVal val="#ppt_w"/>
                                          </p:val>
                                        </p:tav>
                                      </p:tavLst>
                                    </p:anim>
                                    <p:anim calcmode="lin" valueType="num">
                                      <p:cBhvr>
                                        <p:cTn id="53" dur="1000" fill="hold"/>
                                        <p:tgtEl>
                                          <p:spTgt spid="26"/>
                                        </p:tgtEl>
                                        <p:attrNameLst>
                                          <p:attrName>ppt_h</p:attrName>
                                        </p:attrNameLst>
                                      </p:cBhvr>
                                      <p:tavLst>
                                        <p:tav tm="0">
                                          <p:val>
                                            <p:strVal val="#ppt_h"/>
                                          </p:val>
                                        </p:tav>
                                        <p:tav tm="100000">
                                          <p:val>
                                            <p:strVal val="#ppt_h"/>
                                          </p:val>
                                        </p:tav>
                                      </p:tavLst>
                                    </p:anim>
                                    <p:animEffect transition="in" filter="fade">
                                      <p:cBhvr>
                                        <p:cTn id="54" dur="10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4" grpId="0"/>
      <p:bldP spid="16" grpId="0"/>
      <p:bldP spid="18" grpId="0"/>
      <p:bldP spid="20" grpId="0"/>
      <p:bldP spid="22" grpId="0"/>
      <p:bldP spid="24" grpId="0"/>
      <p:bldP spid="26"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83062F-6F9D-9E43-AB3A-79FF86AC713D}"/>
              </a:ext>
            </a:extLst>
          </p:cNvPr>
          <p:cNvSpPr>
            <a:spLocks noGrp="1"/>
          </p:cNvSpPr>
          <p:nvPr>
            <p:ph type="title"/>
          </p:nvPr>
        </p:nvSpPr>
        <p:spPr>
          <a:xfrm>
            <a:off x="568036" y="104977"/>
            <a:ext cx="5418666" cy="803564"/>
          </a:xfrm>
        </p:spPr>
        <p:txBody>
          <a:bodyPr>
            <a:normAutofit/>
          </a:bodyPr>
          <a:lstStyle/>
          <a:p>
            <a:r>
              <a:rPr lang="en-US" sz="4400" dirty="0">
                <a:solidFill>
                  <a:schemeClr val="accent6">
                    <a:lumMod val="75000"/>
                  </a:schemeClr>
                </a:solidFill>
                <a:latin typeface="Amasis MT Pro Black" panose="02040A04050005020304" pitchFamily="18" charset="0"/>
              </a:rPr>
              <a:t>Our Service's 	</a:t>
            </a:r>
          </a:p>
        </p:txBody>
      </p:sp>
      <p:sp>
        <p:nvSpPr>
          <p:cNvPr id="3" name="object 3">
            <a:extLst>
              <a:ext uri="{FF2B5EF4-FFF2-40B4-BE49-F238E27FC236}">
                <a16:creationId xmlns:a16="http://schemas.microsoft.com/office/drawing/2014/main" id="{8FD2A45F-79F2-86A9-4171-F31F1F5E7536}"/>
              </a:ext>
            </a:extLst>
          </p:cNvPr>
          <p:cNvSpPr/>
          <p:nvPr/>
        </p:nvSpPr>
        <p:spPr>
          <a:xfrm>
            <a:off x="568036" y="1923447"/>
            <a:ext cx="6774873" cy="3490268"/>
          </a:xfrm>
          <a:prstGeom prst="rect">
            <a:avLst/>
          </a:prstGeom>
          <a:blipFill>
            <a:blip r:embed="rId2" cstate="print"/>
            <a:stretch>
              <a:fillRect/>
            </a:stretch>
          </a:blipFill>
        </p:spPr>
        <p:txBody>
          <a:bodyPr wrap="square" lIns="0" tIns="0" rIns="0" bIns="0" rtlCol="0"/>
          <a:lstStyle/>
          <a:p>
            <a:endParaRPr lang="en-US" dirty="0"/>
          </a:p>
        </p:txBody>
      </p:sp>
      <p:sp>
        <p:nvSpPr>
          <p:cNvPr id="5" name="TextBox 4">
            <a:extLst>
              <a:ext uri="{FF2B5EF4-FFF2-40B4-BE49-F238E27FC236}">
                <a16:creationId xmlns:a16="http://schemas.microsoft.com/office/drawing/2014/main" id="{F975F3A2-EDFE-5C14-35FB-26FBB370CF25}"/>
              </a:ext>
            </a:extLst>
          </p:cNvPr>
          <p:cNvSpPr txBox="1"/>
          <p:nvPr/>
        </p:nvSpPr>
        <p:spPr>
          <a:xfrm>
            <a:off x="843397" y="1167106"/>
            <a:ext cx="2909455" cy="707886"/>
          </a:xfrm>
          <a:prstGeom prst="rect">
            <a:avLst/>
          </a:prstGeom>
          <a:noFill/>
        </p:spPr>
        <p:txBody>
          <a:bodyPr wrap="square">
            <a:spAutoFit/>
          </a:bodyPr>
          <a:lstStyle/>
          <a:p>
            <a:pPr marL="12700">
              <a:lnSpc>
                <a:spcPct val="100000"/>
              </a:lnSpc>
              <a:spcBef>
                <a:spcPts val="105"/>
              </a:spcBef>
            </a:pPr>
            <a:r>
              <a:rPr lang="en-US" sz="2000" b="1" dirty="0">
                <a:latin typeface="Arial" panose="020B0604020202020204" pitchFamily="34" charset="0"/>
                <a:cs typeface="Arial" panose="020B0604020202020204" pitchFamily="34" charset="0"/>
              </a:rPr>
              <a:t>TIME BOUND DELIVERY</a:t>
            </a:r>
          </a:p>
        </p:txBody>
      </p:sp>
      <p:sp>
        <p:nvSpPr>
          <p:cNvPr id="7" name="TextBox 6">
            <a:extLst>
              <a:ext uri="{FF2B5EF4-FFF2-40B4-BE49-F238E27FC236}">
                <a16:creationId xmlns:a16="http://schemas.microsoft.com/office/drawing/2014/main" id="{A40B323F-50EC-581E-8D09-40E89E0EEEBC}"/>
              </a:ext>
            </a:extLst>
          </p:cNvPr>
          <p:cNvSpPr txBox="1"/>
          <p:nvPr/>
        </p:nvSpPr>
        <p:spPr>
          <a:xfrm>
            <a:off x="5056318" y="1165601"/>
            <a:ext cx="4710545" cy="707886"/>
          </a:xfrm>
          <a:prstGeom prst="rect">
            <a:avLst/>
          </a:prstGeom>
          <a:noFill/>
        </p:spPr>
        <p:txBody>
          <a:bodyPr wrap="square">
            <a:spAutoFit/>
          </a:bodyPr>
          <a:lstStyle/>
          <a:p>
            <a:pPr marL="12700">
              <a:lnSpc>
                <a:spcPct val="100000"/>
              </a:lnSpc>
              <a:spcBef>
                <a:spcPts val="105"/>
              </a:spcBef>
            </a:pPr>
            <a:r>
              <a:rPr lang="en-US" sz="2000" b="1" dirty="0">
                <a:latin typeface="Arial" panose="020B0604020202020204" pitchFamily="34" charset="0"/>
                <a:cs typeface="Arial" panose="020B0604020202020204" pitchFamily="34" charset="0"/>
              </a:rPr>
              <a:t>SPECIALIZED CONTAINER MOVEMENT</a:t>
            </a:r>
          </a:p>
        </p:txBody>
      </p:sp>
      <p:sp>
        <p:nvSpPr>
          <p:cNvPr id="9" name="TextBox 8">
            <a:extLst>
              <a:ext uri="{FF2B5EF4-FFF2-40B4-BE49-F238E27FC236}">
                <a16:creationId xmlns:a16="http://schemas.microsoft.com/office/drawing/2014/main" id="{589DE030-7247-9926-DE73-BE0EE1BBD5DE}"/>
              </a:ext>
            </a:extLst>
          </p:cNvPr>
          <p:cNvSpPr txBox="1"/>
          <p:nvPr/>
        </p:nvSpPr>
        <p:spPr>
          <a:xfrm>
            <a:off x="6294567" y="2419009"/>
            <a:ext cx="2587336" cy="461665"/>
          </a:xfrm>
          <a:prstGeom prst="rect">
            <a:avLst/>
          </a:prstGeom>
          <a:noFill/>
        </p:spPr>
        <p:txBody>
          <a:bodyPr wrap="square">
            <a:spAutoFit/>
          </a:bodyPr>
          <a:lstStyle/>
          <a:p>
            <a:pPr marL="12700">
              <a:lnSpc>
                <a:spcPct val="100000"/>
              </a:lnSpc>
              <a:spcBef>
                <a:spcPts val="105"/>
              </a:spcBef>
            </a:pPr>
            <a:r>
              <a:rPr lang="en-US" sz="2400" b="1" dirty="0">
                <a:latin typeface="Carlito"/>
                <a:cs typeface="Carlito"/>
              </a:rPr>
              <a:t>GPS TRACKING</a:t>
            </a:r>
            <a:endParaRPr lang="en-US" sz="2400" dirty="0">
              <a:latin typeface="Carlito"/>
              <a:cs typeface="Carlito"/>
            </a:endParaRPr>
          </a:p>
        </p:txBody>
      </p:sp>
      <p:sp>
        <p:nvSpPr>
          <p:cNvPr id="11" name="TextBox 10">
            <a:extLst>
              <a:ext uri="{FF2B5EF4-FFF2-40B4-BE49-F238E27FC236}">
                <a16:creationId xmlns:a16="http://schemas.microsoft.com/office/drawing/2014/main" id="{38438923-CA4E-D559-90BF-63A5BE8B7485}"/>
              </a:ext>
            </a:extLst>
          </p:cNvPr>
          <p:cNvSpPr txBox="1"/>
          <p:nvPr/>
        </p:nvSpPr>
        <p:spPr>
          <a:xfrm>
            <a:off x="5844295" y="4930522"/>
            <a:ext cx="3051463" cy="461665"/>
          </a:xfrm>
          <a:prstGeom prst="rect">
            <a:avLst/>
          </a:prstGeom>
          <a:noFill/>
        </p:spPr>
        <p:txBody>
          <a:bodyPr wrap="square">
            <a:spAutoFit/>
          </a:bodyPr>
          <a:lstStyle/>
          <a:p>
            <a:pPr marL="12700">
              <a:lnSpc>
                <a:spcPct val="100000"/>
              </a:lnSpc>
              <a:spcBef>
                <a:spcPts val="100"/>
              </a:spcBef>
            </a:pPr>
            <a:r>
              <a:rPr lang="en-US" sz="2400" b="1" dirty="0">
                <a:latin typeface="Carlito"/>
                <a:cs typeface="Carlito"/>
              </a:rPr>
              <a:t>SATISFACTION</a:t>
            </a:r>
          </a:p>
        </p:txBody>
      </p:sp>
      <p:sp>
        <p:nvSpPr>
          <p:cNvPr id="22" name="object 9">
            <a:extLst>
              <a:ext uri="{FF2B5EF4-FFF2-40B4-BE49-F238E27FC236}">
                <a16:creationId xmlns:a16="http://schemas.microsoft.com/office/drawing/2014/main" id="{24144335-2233-1493-6DCF-AB4AFE6E28B2}"/>
              </a:ext>
            </a:extLst>
          </p:cNvPr>
          <p:cNvSpPr txBox="1"/>
          <p:nvPr/>
        </p:nvSpPr>
        <p:spPr>
          <a:xfrm>
            <a:off x="360808" y="5009390"/>
            <a:ext cx="3392044" cy="382797"/>
          </a:xfrm>
          <a:prstGeom prst="rect">
            <a:avLst/>
          </a:prstGeom>
        </p:spPr>
        <p:txBody>
          <a:bodyPr vert="horz" wrap="square" lIns="0" tIns="13335" rIns="0" bIns="0" rtlCol="0">
            <a:spAutoFit/>
          </a:bodyPr>
          <a:lstStyle/>
          <a:p>
            <a:pPr marL="12700">
              <a:lnSpc>
                <a:spcPct val="100000"/>
              </a:lnSpc>
              <a:spcBef>
                <a:spcPts val="105"/>
              </a:spcBef>
            </a:pPr>
            <a:r>
              <a:rPr lang="en-US" sz="2400" b="1" dirty="0">
                <a:latin typeface="Carlito"/>
                <a:cs typeface="Carlito"/>
              </a:rPr>
              <a:t>TRANSPARENCY</a:t>
            </a:r>
            <a:endParaRPr sz="2400" dirty="0">
              <a:latin typeface="Carlito"/>
              <a:cs typeface="Carlito"/>
            </a:endParaRPr>
          </a:p>
        </p:txBody>
      </p:sp>
      <p:sp>
        <p:nvSpPr>
          <p:cNvPr id="24" name="object 9">
            <a:extLst>
              <a:ext uri="{FF2B5EF4-FFF2-40B4-BE49-F238E27FC236}">
                <a16:creationId xmlns:a16="http://schemas.microsoft.com/office/drawing/2014/main" id="{0B39C753-3283-D6E7-66B2-3DAA2FE58F09}"/>
              </a:ext>
            </a:extLst>
          </p:cNvPr>
          <p:cNvSpPr txBox="1"/>
          <p:nvPr/>
        </p:nvSpPr>
        <p:spPr>
          <a:xfrm>
            <a:off x="2932550" y="5370612"/>
            <a:ext cx="3392044" cy="382797"/>
          </a:xfrm>
          <a:prstGeom prst="rect">
            <a:avLst/>
          </a:prstGeom>
        </p:spPr>
        <p:txBody>
          <a:bodyPr vert="horz" wrap="square" lIns="0" tIns="13335" rIns="0" bIns="0" rtlCol="0">
            <a:spAutoFit/>
          </a:bodyPr>
          <a:lstStyle/>
          <a:p>
            <a:pPr marL="12700">
              <a:lnSpc>
                <a:spcPct val="100000"/>
              </a:lnSpc>
              <a:spcBef>
                <a:spcPts val="105"/>
              </a:spcBef>
            </a:pPr>
            <a:r>
              <a:rPr lang="en-US" sz="2400" b="1" dirty="0">
                <a:latin typeface="Carlito"/>
                <a:cs typeface="Carlito"/>
              </a:rPr>
              <a:t>LCL CLOSED BODY TRUCKS</a:t>
            </a:r>
            <a:endParaRPr sz="2400" dirty="0">
              <a:latin typeface="Carlito"/>
              <a:cs typeface="Carlito"/>
            </a:endParaRPr>
          </a:p>
        </p:txBody>
      </p:sp>
      <p:sp>
        <p:nvSpPr>
          <p:cNvPr id="28" name="TextBox 27">
            <a:extLst>
              <a:ext uri="{FF2B5EF4-FFF2-40B4-BE49-F238E27FC236}">
                <a16:creationId xmlns:a16="http://schemas.microsoft.com/office/drawing/2014/main" id="{01B97D45-48FF-9ADF-1B70-0BB873FA03D6}"/>
              </a:ext>
            </a:extLst>
          </p:cNvPr>
          <p:cNvSpPr txBox="1"/>
          <p:nvPr/>
        </p:nvSpPr>
        <p:spPr>
          <a:xfrm>
            <a:off x="2771389" y="6443758"/>
            <a:ext cx="6110514" cy="461665"/>
          </a:xfrm>
          <a:prstGeom prst="rect">
            <a:avLst/>
          </a:prstGeom>
          <a:noFill/>
        </p:spPr>
        <p:txBody>
          <a:bodyPr wrap="square">
            <a:spAutoFit/>
          </a:bodyPr>
          <a:lstStyle/>
          <a:p>
            <a:pPr marL="12700">
              <a:lnSpc>
                <a:spcPct val="100000"/>
              </a:lnSpc>
              <a:spcBef>
                <a:spcPts val="105"/>
              </a:spcBef>
            </a:pPr>
            <a:r>
              <a:rPr lang="en-US" sz="2400" b="1" dirty="0">
                <a:latin typeface="Carlito"/>
                <a:cs typeface="Carlito"/>
              </a:rPr>
              <a:t>www.usasaenterprises.com</a:t>
            </a:r>
            <a:endParaRPr lang="en-US" sz="2400" dirty="0">
              <a:latin typeface="Carlito"/>
              <a:cs typeface="Carlito"/>
            </a:endParaRPr>
          </a:p>
        </p:txBody>
      </p:sp>
      <p:pic>
        <p:nvPicPr>
          <p:cNvPr id="6" name="Picture 5" descr="A blue and red logo&#10;&#10;Description automatically generated with low confidence">
            <a:extLst>
              <a:ext uri="{FF2B5EF4-FFF2-40B4-BE49-F238E27FC236}">
                <a16:creationId xmlns:a16="http://schemas.microsoft.com/office/drawing/2014/main" id="{DCC869BB-ED1B-D246-0AD7-2203817A2ED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588235" y="76550"/>
            <a:ext cx="1112420" cy="897244"/>
          </a:xfrm>
          <a:prstGeom prst="rect">
            <a:avLst/>
          </a:prstGeom>
        </p:spPr>
      </p:pic>
    </p:spTree>
    <p:extLst>
      <p:ext uri="{BB962C8B-B14F-4D97-AF65-F5344CB8AC3E}">
        <p14:creationId xmlns:p14="http://schemas.microsoft.com/office/powerpoint/2010/main" val="10986143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style.rotation</p:attrName>
                                        </p:attrNameLst>
                                      </p:cBhvr>
                                      <p:tavLst>
                                        <p:tav tm="0">
                                          <p:val>
                                            <p:fltVal val="90"/>
                                          </p:val>
                                        </p:tav>
                                        <p:tav tm="100000">
                                          <p:val>
                                            <p:fltVal val="0"/>
                                          </p:val>
                                        </p:tav>
                                      </p:tavLst>
                                    </p:anim>
                                    <p:animEffect transition="in" filter="fade">
                                      <p:cBhvr>
                                        <p:cTn id="10" dur="1000"/>
                                        <p:tgtEl>
                                          <p:spTgt spid="2"/>
                                        </p:tgtEl>
                                      </p:cBhvr>
                                    </p:animEffect>
                                  </p:childTnLst>
                                </p:cTn>
                              </p:par>
                              <p:par>
                                <p:cTn id="11" presetID="31" presetClass="entr" presetSubtype="0" fill="hold" grpId="0" nodeType="with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p:cTn id="13" dur="1000" fill="hold"/>
                                        <p:tgtEl>
                                          <p:spTgt spid="3"/>
                                        </p:tgtEl>
                                        <p:attrNameLst>
                                          <p:attrName>ppt_w</p:attrName>
                                        </p:attrNameLst>
                                      </p:cBhvr>
                                      <p:tavLst>
                                        <p:tav tm="0">
                                          <p:val>
                                            <p:fltVal val="0"/>
                                          </p:val>
                                        </p:tav>
                                        <p:tav tm="100000">
                                          <p:val>
                                            <p:strVal val="#ppt_w"/>
                                          </p:val>
                                        </p:tav>
                                      </p:tavLst>
                                    </p:anim>
                                    <p:anim calcmode="lin" valueType="num">
                                      <p:cBhvr>
                                        <p:cTn id="14" dur="1000" fill="hold"/>
                                        <p:tgtEl>
                                          <p:spTgt spid="3"/>
                                        </p:tgtEl>
                                        <p:attrNameLst>
                                          <p:attrName>ppt_h</p:attrName>
                                        </p:attrNameLst>
                                      </p:cBhvr>
                                      <p:tavLst>
                                        <p:tav tm="0">
                                          <p:val>
                                            <p:fltVal val="0"/>
                                          </p:val>
                                        </p:tav>
                                        <p:tav tm="100000">
                                          <p:val>
                                            <p:strVal val="#ppt_h"/>
                                          </p:val>
                                        </p:tav>
                                      </p:tavLst>
                                    </p:anim>
                                    <p:anim calcmode="lin" valueType="num">
                                      <p:cBhvr>
                                        <p:cTn id="15" dur="1000" fill="hold"/>
                                        <p:tgtEl>
                                          <p:spTgt spid="3"/>
                                        </p:tgtEl>
                                        <p:attrNameLst>
                                          <p:attrName>style.rotation</p:attrName>
                                        </p:attrNameLst>
                                      </p:cBhvr>
                                      <p:tavLst>
                                        <p:tav tm="0">
                                          <p:val>
                                            <p:fltVal val="90"/>
                                          </p:val>
                                        </p:tav>
                                        <p:tav tm="100000">
                                          <p:val>
                                            <p:fltVal val="0"/>
                                          </p:val>
                                        </p:tav>
                                      </p:tavLst>
                                    </p:anim>
                                    <p:animEffect transition="in" filter="fade">
                                      <p:cBhvr>
                                        <p:cTn id="16" dur="1000"/>
                                        <p:tgtEl>
                                          <p:spTgt spid="3"/>
                                        </p:tgtEl>
                                      </p:cBhvr>
                                    </p:animEffect>
                                  </p:childTnLst>
                                </p:cTn>
                              </p:par>
                              <p:par>
                                <p:cTn id="17" presetID="31" presetClass="entr" presetSubtype="0" fill="hold" grpId="0" nodeType="with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p:cTn id="19" dur="1000" fill="hold"/>
                                        <p:tgtEl>
                                          <p:spTgt spid="5"/>
                                        </p:tgtEl>
                                        <p:attrNameLst>
                                          <p:attrName>ppt_w</p:attrName>
                                        </p:attrNameLst>
                                      </p:cBhvr>
                                      <p:tavLst>
                                        <p:tav tm="0">
                                          <p:val>
                                            <p:fltVal val="0"/>
                                          </p:val>
                                        </p:tav>
                                        <p:tav tm="100000">
                                          <p:val>
                                            <p:strVal val="#ppt_w"/>
                                          </p:val>
                                        </p:tav>
                                      </p:tavLst>
                                    </p:anim>
                                    <p:anim calcmode="lin" valueType="num">
                                      <p:cBhvr>
                                        <p:cTn id="20" dur="1000" fill="hold"/>
                                        <p:tgtEl>
                                          <p:spTgt spid="5"/>
                                        </p:tgtEl>
                                        <p:attrNameLst>
                                          <p:attrName>ppt_h</p:attrName>
                                        </p:attrNameLst>
                                      </p:cBhvr>
                                      <p:tavLst>
                                        <p:tav tm="0">
                                          <p:val>
                                            <p:fltVal val="0"/>
                                          </p:val>
                                        </p:tav>
                                        <p:tav tm="100000">
                                          <p:val>
                                            <p:strVal val="#ppt_h"/>
                                          </p:val>
                                        </p:tav>
                                      </p:tavLst>
                                    </p:anim>
                                    <p:anim calcmode="lin" valueType="num">
                                      <p:cBhvr>
                                        <p:cTn id="21" dur="1000" fill="hold"/>
                                        <p:tgtEl>
                                          <p:spTgt spid="5"/>
                                        </p:tgtEl>
                                        <p:attrNameLst>
                                          <p:attrName>style.rotation</p:attrName>
                                        </p:attrNameLst>
                                      </p:cBhvr>
                                      <p:tavLst>
                                        <p:tav tm="0">
                                          <p:val>
                                            <p:fltVal val="90"/>
                                          </p:val>
                                        </p:tav>
                                        <p:tav tm="100000">
                                          <p:val>
                                            <p:fltVal val="0"/>
                                          </p:val>
                                        </p:tav>
                                      </p:tavLst>
                                    </p:anim>
                                    <p:animEffect transition="in" filter="fade">
                                      <p:cBhvr>
                                        <p:cTn id="22" dur="1000"/>
                                        <p:tgtEl>
                                          <p:spTgt spid="5"/>
                                        </p:tgtEl>
                                      </p:cBhvr>
                                    </p:animEffect>
                                  </p:childTnLst>
                                </p:cTn>
                              </p:par>
                              <p:par>
                                <p:cTn id="23" presetID="31" presetClass="entr" presetSubtype="0" fill="hold" grpId="0" nodeType="with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p:cTn id="25" dur="1000" fill="hold"/>
                                        <p:tgtEl>
                                          <p:spTgt spid="7"/>
                                        </p:tgtEl>
                                        <p:attrNameLst>
                                          <p:attrName>ppt_w</p:attrName>
                                        </p:attrNameLst>
                                      </p:cBhvr>
                                      <p:tavLst>
                                        <p:tav tm="0">
                                          <p:val>
                                            <p:fltVal val="0"/>
                                          </p:val>
                                        </p:tav>
                                        <p:tav tm="100000">
                                          <p:val>
                                            <p:strVal val="#ppt_w"/>
                                          </p:val>
                                        </p:tav>
                                      </p:tavLst>
                                    </p:anim>
                                    <p:anim calcmode="lin" valueType="num">
                                      <p:cBhvr>
                                        <p:cTn id="26" dur="1000" fill="hold"/>
                                        <p:tgtEl>
                                          <p:spTgt spid="7"/>
                                        </p:tgtEl>
                                        <p:attrNameLst>
                                          <p:attrName>ppt_h</p:attrName>
                                        </p:attrNameLst>
                                      </p:cBhvr>
                                      <p:tavLst>
                                        <p:tav tm="0">
                                          <p:val>
                                            <p:fltVal val="0"/>
                                          </p:val>
                                        </p:tav>
                                        <p:tav tm="100000">
                                          <p:val>
                                            <p:strVal val="#ppt_h"/>
                                          </p:val>
                                        </p:tav>
                                      </p:tavLst>
                                    </p:anim>
                                    <p:anim calcmode="lin" valueType="num">
                                      <p:cBhvr>
                                        <p:cTn id="27" dur="1000" fill="hold"/>
                                        <p:tgtEl>
                                          <p:spTgt spid="7"/>
                                        </p:tgtEl>
                                        <p:attrNameLst>
                                          <p:attrName>style.rotation</p:attrName>
                                        </p:attrNameLst>
                                      </p:cBhvr>
                                      <p:tavLst>
                                        <p:tav tm="0">
                                          <p:val>
                                            <p:fltVal val="90"/>
                                          </p:val>
                                        </p:tav>
                                        <p:tav tm="100000">
                                          <p:val>
                                            <p:fltVal val="0"/>
                                          </p:val>
                                        </p:tav>
                                      </p:tavLst>
                                    </p:anim>
                                    <p:animEffect transition="in" filter="fade">
                                      <p:cBhvr>
                                        <p:cTn id="28" dur="1000"/>
                                        <p:tgtEl>
                                          <p:spTgt spid="7"/>
                                        </p:tgtEl>
                                      </p:cBhvr>
                                    </p:animEffect>
                                  </p:childTnLst>
                                </p:cTn>
                              </p:par>
                              <p:par>
                                <p:cTn id="29" presetID="31" presetClass="entr" presetSubtype="0" fill="hold" grpId="0" nodeType="with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p:cTn id="31" dur="1000" fill="hold"/>
                                        <p:tgtEl>
                                          <p:spTgt spid="9"/>
                                        </p:tgtEl>
                                        <p:attrNameLst>
                                          <p:attrName>ppt_w</p:attrName>
                                        </p:attrNameLst>
                                      </p:cBhvr>
                                      <p:tavLst>
                                        <p:tav tm="0">
                                          <p:val>
                                            <p:fltVal val="0"/>
                                          </p:val>
                                        </p:tav>
                                        <p:tav tm="100000">
                                          <p:val>
                                            <p:strVal val="#ppt_w"/>
                                          </p:val>
                                        </p:tav>
                                      </p:tavLst>
                                    </p:anim>
                                    <p:anim calcmode="lin" valueType="num">
                                      <p:cBhvr>
                                        <p:cTn id="32" dur="1000" fill="hold"/>
                                        <p:tgtEl>
                                          <p:spTgt spid="9"/>
                                        </p:tgtEl>
                                        <p:attrNameLst>
                                          <p:attrName>ppt_h</p:attrName>
                                        </p:attrNameLst>
                                      </p:cBhvr>
                                      <p:tavLst>
                                        <p:tav tm="0">
                                          <p:val>
                                            <p:fltVal val="0"/>
                                          </p:val>
                                        </p:tav>
                                        <p:tav tm="100000">
                                          <p:val>
                                            <p:strVal val="#ppt_h"/>
                                          </p:val>
                                        </p:tav>
                                      </p:tavLst>
                                    </p:anim>
                                    <p:anim calcmode="lin" valueType="num">
                                      <p:cBhvr>
                                        <p:cTn id="33" dur="1000" fill="hold"/>
                                        <p:tgtEl>
                                          <p:spTgt spid="9"/>
                                        </p:tgtEl>
                                        <p:attrNameLst>
                                          <p:attrName>style.rotation</p:attrName>
                                        </p:attrNameLst>
                                      </p:cBhvr>
                                      <p:tavLst>
                                        <p:tav tm="0">
                                          <p:val>
                                            <p:fltVal val="90"/>
                                          </p:val>
                                        </p:tav>
                                        <p:tav tm="100000">
                                          <p:val>
                                            <p:fltVal val="0"/>
                                          </p:val>
                                        </p:tav>
                                      </p:tavLst>
                                    </p:anim>
                                    <p:animEffect transition="in" filter="fade">
                                      <p:cBhvr>
                                        <p:cTn id="34" dur="1000"/>
                                        <p:tgtEl>
                                          <p:spTgt spid="9"/>
                                        </p:tgtEl>
                                      </p:cBhvr>
                                    </p:animEffect>
                                  </p:childTnLst>
                                </p:cTn>
                              </p:par>
                              <p:par>
                                <p:cTn id="35" presetID="31" presetClass="entr" presetSubtype="0" fill="hold" grpId="0" nodeType="with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p:cTn id="37" dur="1000" fill="hold"/>
                                        <p:tgtEl>
                                          <p:spTgt spid="11"/>
                                        </p:tgtEl>
                                        <p:attrNameLst>
                                          <p:attrName>ppt_w</p:attrName>
                                        </p:attrNameLst>
                                      </p:cBhvr>
                                      <p:tavLst>
                                        <p:tav tm="0">
                                          <p:val>
                                            <p:fltVal val="0"/>
                                          </p:val>
                                        </p:tav>
                                        <p:tav tm="100000">
                                          <p:val>
                                            <p:strVal val="#ppt_w"/>
                                          </p:val>
                                        </p:tav>
                                      </p:tavLst>
                                    </p:anim>
                                    <p:anim calcmode="lin" valueType="num">
                                      <p:cBhvr>
                                        <p:cTn id="38" dur="1000" fill="hold"/>
                                        <p:tgtEl>
                                          <p:spTgt spid="11"/>
                                        </p:tgtEl>
                                        <p:attrNameLst>
                                          <p:attrName>ppt_h</p:attrName>
                                        </p:attrNameLst>
                                      </p:cBhvr>
                                      <p:tavLst>
                                        <p:tav tm="0">
                                          <p:val>
                                            <p:fltVal val="0"/>
                                          </p:val>
                                        </p:tav>
                                        <p:tav tm="100000">
                                          <p:val>
                                            <p:strVal val="#ppt_h"/>
                                          </p:val>
                                        </p:tav>
                                      </p:tavLst>
                                    </p:anim>
                                    <p:anim calcmode="lin" valueType="num">
                                      <p:cBhvr>
                                        <p:cTn id="39" dur="1000" fill="hold"/>
                                        <p:tgtEl>
                                          <p:spTgt spid="11"/>
                                        </p:tgtEl>
                                        <p:attrNameLst>
                                          <p:attrName>style.rotation</p:attrName>
                                        </p:attrNameLst>
                                      </p:cBhvr>
                                      <p:tavLst>
                                        <p:tav tm="0">
                                          <p:val>
                                            <p:fltVal val="90"/>
                                          </p:val>
                                        </p:tav>
                                        <p:tav tm="100000">
                                          <p:val>
                                            <p:fltVal val="0"/>
                                          </p:val>
                                        </p:tav>
                                      </p:tavLst>
                                    </p:anim>
                                    <p:animEffect transition="in" filter="fade">
                                      <p:cBhvr>
                                        <p:cTn id="40" dur="1000"/>
                                        <p:tgtEl>
                                          <p:spTgt spid="11"/>
                                        </p:tgtEl>
                                      </p:cBhvr>
                                    </p:animEffect>
                                  </p:childTnLst>
                                </p:cTn>
                              </p:par>
                              <p:par>
                                <p:cTn id="41" presetID="31" presetClass="entr" presetSubtype="0" fill="hold" grpId="0" nodeType="withEffect">
                                  <p:stCondLst>
                                    <p:cond delay="0"/>
                                  </p:stCondLst>
                                  <p:childTnLst>
                                    <p:set>
                                      <p:cBhvr>
                                        <p:cTn id="42" dur="1" fill="hold">
                                          <p:stCondLst>
                                            <p:cond delay="0"/>
                                          </p:stCondLst>
                                        </p:cTn>
                                        <p:tgtEl>
                                          <p:spTgt spid="22"/>
                                        </p:tgtEl>
                                        <p:attrNameLst>
                                          <p:attrName>style.visibility</p:attrName>
                                        </p:attrNameLst>
                                      </p:cBhvr>
                                      <p:to>
                                        <p:strVal val="visible"/>
                                      </p:to>
                                    </p:set>
                                    <p:anim calcmode="lin" valueType="num">
                                      <p:cBhvr>
                                        <p:cTn id="43" dur="1000" fill="hold"/>
                                        <p:tgtEl>
                                          <p:spTgt spid="22"/>
                                        </p:tgtEl>
                                        <p:attrNameLst>
                                          <p:attrName>ppt_w</p:attrName>
                                        </p:attrNameLst>
                                      </p:cBhvr>
                                      <p:tavLst>
                                        <p:tav tm="0">
                                          <p:val>
                                            <p:fltVal val="0"/>
                                          </p:val>
                                        </p:tav>
                                        <p:tav tm="100000">
                                          <p:val>
                                            <p:strVal val="#ppt_w"/>
                                          </p:val>
                                        </p:tav>
                                      </p:tavLst>
                                    </p:anim>
                                    <p:anim calcmode="lin" valueType="num">
                                      <p:cBhvr>
                                        <p:cTn id="44" dur="1000" fill="hold"/>
                                        <p:tgtEl>
                                          <p:spTgt spid="22"/>
                                        </p:tgtEl>
                                        <p:attrNameLst>
                                          <p:attrName>ppt_h</p:attrName>
                                        </p:attrNameLst>
                                      </p:cBhvr>
                                      <p:tavLst>
                                        <p:tav tm="0">
                                          <p:val>
                                            <p:fltVal val="0"/>
                                          </p:val>
                                        </p:tav>
                                        <p:tav tm="100000">
                                          <p:val>
                                            <p:strVal val="#ppt_h"/>
                                          </p:val>
                                        </p:tav>
                                      </p:tavLst>
                                    </p:anim>
                                    <p:anim calcmode="lin" valueType="num">
                                      <p:cBhvr>
                                        <p:cTn id="45" dur="1000" fill="hold"/>
                                        <p:tgtEl>
                                          <p:spTgt spid="22"/>
                                        </p:tgtEl>
                                        <p:attrNameLst>
                                          <p:attrName>style.rotation</p:attrName>
                                        </p:attrNameLst>
                                      </p:cBhvr>
                                      <p:tavLst>
                                        <p:tav tm="0">
                                          <p:val>
                                            <p:fltVal val="90"/>
                                          </p:val>
                                        </p:tav>
                                        <p:tav tm="100000">
                                          <p:val>
                                            <p:fltVal val="0"/>
                                          </p:val>
                                        </p:tav>
                                      </p:tavLst>
                                    </p:anim>
                                    <p:animEffect transition="in" filter="fade">
                                      <p:cBhvr>
                                        <p:cTn id="46" dur="1000"/>
                                        <p:tgtEl>
                                          <p:spTgt spid="22"/>
                                        </p:tgtEl>
                                      </p:cBhvr>
                                    </p:animEffect>
                                  </p:childTnLst>
                                </p:cTn>
                              </p:par>
                              <p:par>
                                <p:cTn id="47" presetID="31" presetClass="entr" presetSubtype="0" fill="hold" grpId="0" nodeType="withEffect">
                                  <p:stCondLst>
                                    <p:cond delay="0"/>
                                  </p:stCondLst>
                                  <p:childTnLst>
                                    <p:set>
                                      <p:cBhvr>
                                        <p:cTn id="48" dur="1" fill="hold">
                                          <p:stCondLst>
                                            <p:cond delay="0"/>
                                          </p:stCondLst>
                                        </p:cTn>
                                        <p:tgtEl>
                                          <p:spTgt spid="24"/>
                                        </p:tgtEl>
                                        <p:attrNameLst>
                                          <p:attrName>style.visibility</p:attrName>
                                        </p:attrNameLst>
                                      </p:cBhvr>
                                      <p:to>
                                        <p:strVal val="visible"/>
                                      </p:to>
                                    </p:set>
                                    <p:anim calcmode="lin" valueType="num">
                                      <p:cBhvr>
                                        <p:cTn id="49" dur="1000" fill="hold"/>
                                        <p:tgtEl>
                                          <p:spTgt spid="24"/>
                                        </p:tgtEl>
                                        <p:attrNameLst>
                                          <p:attrName>ppt_w</p:attrName>
                                        </p:attrNameLst>
                                      </p:cBhvr>
                                      <p:tavLst>
                                        <p:tav tm="0">
                                          <p:val>
                                            <p:fltVal val="0"/>
                                          </p:val>
                                        </p:tav>
                                        <p:tav tm="100000">
                                          <p:val>
                                            <p:strVal val="#ppt_w"/>
                                          </p:val>
                                        </p:tav>
                                      </p:tavLst>
                                    </p:anim>
                                    <p:anim calcmode="lin" valueType="num">
                                      <p:cBhvr>
                                        <p:cTn id="50" dur="1000" fill="hold"/>
                                        <p:tgtEl>
                                          <p:spTgt spid="24"/>
                                        </p:tgtEl>
                                        <p:attrNameLst>
                                          <p:attrName>ppt_h</p:attrName>
                                        </p:attrNameLst>
                                      </p:cBhvr>
                                      <p:tavLst>
                                        <p:tav tm="0">
                                          <p:val>
                                            <p:fltVal val="0"/>
                                          </p:val>
                                        </p:tav>
                                        <p:tav tm="100000">
                                          <p:val>
                                            <p:strVal val="#ppt_h"/>
                                          </p:val>
                                        </p:tav>
                                      </p:tavLst>
                                    </p:anim>
                                    <p:anim calcmode="lin" valueType="num">
                                      <p:cBhvr>
                                        <p:cTn id="51" dur="1000" fill="hold"/>
                                        <p:tgtEl>
                                          <p:spTgt spid="24"/>
                                        </p:tgtEl>
                                        <p:attrNameLst>
                                          <p:attrName>style.rotation</p:attrName>
                                        </p:attrNameLst>
                                      </p:cBhvr>
                                      <p:tavLst>
                                        <p:tav tm="0">
                                          <p:val>
                                            <p:fltVal val="90"/>
                                          </p:val>
                                        </p:tav>
                                        <p:tav tm="100000">
                                          <p:val>
                                            <p:fltVal val="0"/>
                                          </p:val>
                                        </p:tav>
                                      </p:tavLst>
                                    </p:anim>
                                    <p:animEffect transition="in" filter="fade">
                                      <p:cBhvr>
                                        <p:cTn id="52" dur="1000"/>
                                        <p:tgtEl>
                                          <p:spTgt spid="24"/>
                                        </p:tgtEl>
                                      </p:cBhvr>
                                    </p:animEffect>
                                  </p:childTnLst>
                                </p:cTn>
                              </p:par>
                              <p:par>
                                <p:cTn id="53" presetID="31" presetClass="entr" presetSubtype="0" fill="hold" grpId="0" nodeType="withEffect">
                                  <p:stCondLst>
                                    <p:cond delay="0"/>
                                  </p:stCondLst>
                                  <p:childTnLst>
                                    <p:set>
                                      <p:cBhvr>
                                        <p:cTn id="54" dur="1" fill="hold">
                                          <p:stCondLst>
                                            <p:cond delay="0"/>
                                          </p:stCondLst>
                                        </p:cTn>
                                        <p:tgtEl>
                                          <p:spTgt spid="28"/>
                                        </p:tgtEl>
                                        <p:attrNameLst>
                                          <p:attrName>style.visibility</p:attrName>
                                        </p:attrNameLst>
                                      </p:cBhvr>
                                      <p:to>
                                        <p:strVal val="visible"/>
                                      </p:to>
                                    </p:set>
                                    <p:anim calcmode="lin" valueType="num">
                                      <p:cBhvr>
                                        <p:cTn id="55" dur="1000" fill="hold"/>
                                        <p:tgtEl>
                                          <p:spTgt spid="28"/>
                                        </p:tgtEl>
                                        <p:attrNameLst>
                                          <p:attrName>ppt_w</p:attrName>
                                        </p:attrNameLst>
                                      </p:cBhvr>
                                      <p:tavLst>
                                        <p:tav tm="0">
                                          <p:val>
                                            <p:fltVal val="0"/>
                                          </p:val>
                                        </p:tav>
                                        <p:tav tm="100000">
                                          <p:val>
                                            <p:strVal val="#ppt_w"/>
                                          </p:val>
                                        </p:tav>
                                      </p:tavLst>
                                    </p:anim>
                                    <p:anim calcmode="lin" valueType="num">
                                      <p:cBhvr>
                                        <p:cTn id="56" dur="1000" fill="hold"/>
                                        <p:tgtEl>
                                          <p:spTgt spid="28"/>
                                        </p:tgtEl>
                                        <p:attrNameLst>
                                          <p:attrName>ppt_h</p:attrName>
                                        </p:attrNameLst>
                                      </p:cBhvr>
                                      <p:tavLst>
                                        <p:tav tm="0">
                                          <p:val>
                                            <p:fltVal val="0"/>
                                          </p:val>
                                        </p:tav>
                                        <p:tav tm="100000">
                                          <p:val>
                                            <p:strVal val="#ppt_h"/>
                                          </p:val>
                                        </p:tav>
                                      </p:tavLst>
                                    </p:anim>
                                    <p:anim calcmode="lin" valueType="num">
                                      <p:cBhvr>
                                        <p:cTn id="57" dur="1000" fill="hold"/>
                                        <p:tgtEl>
                                          <p:spTgt spid="28"/>
                                        </p:tgtEl>
                                        <p:attrNameLst>
                                          <p:attrName>style.rotation</p:attrName>
                                        </p:attrNameLst>
                                      </p:cBhvr>
                                      <p:tavLst>
                                        <p:tav tm="0">
                                          <p:val>
                                            <p:fltVal val="90"/>
                                          </p:val>
                                        </p:tav>
                                        <p:tav tm="100000">
                                          <p:val>
                                            <p:fltVal val="0"/>
                                          </p:val>
                                        </p:tav>
                                      </p:tavLst>
                                    </p:anim>
                                    <p:animEffect transition="in" filter="fade">
                                      <p:cBhvr>
                                        <p:cTn id="58" dur="10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animBg="1"/>
      <p:bldP spid="5" grpId="0"/>
      <p:bldP spid="7" grpId="0"/>
      <p:bldP spid="9" grpId="0"/>
      <p:bldP spid="11" grpId="0"/>
      <p:bldP spid="22" grpId="0"/>
      <p:bldP spid="24" grpId="0"/>
      <p:bldP spid="28"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8733E8-16C6-C773-6065-7A9CBFAA0A06}"/>
              </a:ext>
            </a:extLst>
          </p:cNvPr>
          <p:cNvSpPr>
            <a:spLocks noGrp="1"/>
          </p:cNvSpPr>
          <p:nvPr>
            <p:ph type="title"/>
          </p:nvPr>
        </p:nvSpPr>
        <p:spPr/>
        <p:txBody>
          <a:bodyPr/>
          <a:lstStyle/>
          <a:p>
            <a:r>
              <a:rPr lang="en-US" b="1" dirty="0">
                <a:solidFill>
                  <a:schemeClr val="accent6">
                    <a:lumMod val="75000"/>
                  </a:schemeClr>
                </a:solidFill>
                <a:latin typeface="Amasis MT Pro Black" panose="02040A04050005020304" pitchFamily="18" charset="0"/>
              </a:rPr>
              <a:t>Project Handling</a:t>
            </a:r>
          </a:p>
        </p:txBody>
      </p:sp>
      <p:sp>
        <p:nvSpPr>
          <p:cNvPr id="3" name="Content Placeholder 2">
            <a:extLst>
              <a:ext uri="{FF2B5EF4-FFF2-40B4-BE49-F238E27FC236}">
                <a16:creationId xmlns:a16="http://schemas.microsoft.com/office/drawing/2014/main" id="{030E567E-9135-BB21-8F25-619E6D6ED68D}"/>
              </a:ext>
            </a:extLst>
          </p:cNvPr>
          <p:cNvSpPr>
            <a:spLocks noGrp="1"/>
          </p:cNvSpPr>
          <p:nvPr>
            <p:ph idx="1"/>
          </p:nvPr>
        </p:nvSpPr>
        <p:spPr>
          <a:xfrm>
            <a:off x="677334" y="1385455"/>
            <a:ext cx="8596668" cy="4655907"/>
          </a:xfrm>
        </p:spPr>
        <p:txBody>
          <a:bodyPr>
            <a:normAutofit lnSpcReduction="10000"/>
          </a:bodyPr>
          <a:lstStyle/>
          <a:p>
            <a:endParaRPr lang="en-US" sz="2400" dirty="0">
              <a:latin typeface="Californian FB" panose="0207040306080B030204" pitchFamily="18" charset="0"/>
            </a:endParaRPr>
          </a:p>
          <a:p>
            <a:r>
              <a:rPr lang="en-US" sz="2400" dirty="0">
                <a:latin typeface="Californian FB" panose="0207040306080B030204" pitchFamily="18" charset="0"/>
              </a:rPr>
              <a:t>USASA professional transportation team, Assets and strong network is capable to meet customers various requirements. Our advance fleet and experienced personal ensures safe and secure movement of goods. We are specialized in cross border, oversize dimension cargos, oil and gas, temperature controlled, Project Cargo Transportation etc. with our modern fleet and rich experience of expertise, enable our truck services to deliver secure, cost effective and comprehensive services on time. We undertake back loading of empty containers and local transportation for exporters and importers. We offer comprehensive door to door cargo handling services including stuffing, de-stuffing, storage and transportation.</a:t>
            </a:r>
          </a:p>
        </p:txBody>
      </p:sp>
      <p:sp>
        <p:nvSpPr>
          <p:cNvPr id="5" name="TextBox 4">
            <a:extLst>
              <a:ext uri="{FF2B5EF4-FFF2-40B4-BE49-F238E27FC236}">
                <a16:creationId xmlns:a16="http://schemas.microsoft.com/office/drawing/2014/main" id="{0617AAD9-B19F-8BA4-C1D2-78BECA6E252C}"/>
              </a:ext>
            </a:extLst>
          </p:cNvPr>
          <p:cNvSpPr txBox="1"/>
          <p:nvPr/>
        </p:nvSpPr>
        <p:spPr>
          <a:xfrm>
            <a:off x="570677" y="6377828"/>
            <a:ext cx="6110514" cy="523220"/>
          </a:xfrm>
          <a:prstGeom prst="rect">
            <a:avLst/>
          </a:prstGeom>
          <a:noFill/>
        </p:spPr>
        <p:txBody>
          <a:bodyPr wrap="square">
            <a:spAutoFit/>
          </a:bodyPr>
          <a:lstStyle/>
          <a:p>
            <a:pPr marL="12700">
              <a:lnSpc>
                <a:spcPct val="100000"/>
              </a:lnSpc>
              <a:spcBef>
                <a:spcPts val="105"/>
              </a:spcBef>
            </a:pPr>
            <a:r>
              <a:rPr lang="en-US" sz="2800" b="1" dirty="0">
                <a:latin typeface="Carlito"/>
                <a:cs typeface="Carlito"/>
              </a:rPr>
              <a:t>www.usasaenterprises.com</a:t>
            </a:r>
            <a:endParaRPr lang="en-US" sz="2800" dirty="0">
              <a:latin typeface="Carlito"/>
              <a:cs typeface="Carlito"/>
            </a:endParaRPr>
          </a:p>
        </p:txBody>
      </p:sp>
      <p:pic>
        <p:nvPicPr>
          <p:cNvPr id="6" name="Picture 5" descr="A blue and red logo&#10;&#10;Description automatically generated with low confidence">
            <a:extLst>
              <a:ext uri="{FF2B5EF4-FFF2-40B4-BE49-F238E27FC236}">
                <a16:creationId xmlns:a16="http://schemas.microsoft.com/office/drawing/2014/main" id="{A8DF91EA-F515-B806-C9B0-439B58CB59E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465003" y="64655"/>
            <a:ext cx="1500136" cy="1209964"/>
          </a:xfrm>
          <a:prstGeom prst="rect">
            <a:avLst/>
          </a:prstGeom>
        </p:spPr>
      </p:pic>
    </p:spTree>
    <p:extLst>
      <p:ext uri="{BB962C8B-B14F-4D97-AF65-F5344CB8AC3E}">
        <p14:creationId xmlns:p14="http://schemas.microsoft.com/office/powerpoint/2010/main" val="9563896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par>
                                <p:cTn id="8" presetID="6" presetClass="entr" presetSubtype="16"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circle(in)">
                                      <p:cBhvr>
                                        <p:cTn id="10" dur="2000"/>
                                        <p:tgtEl>
                                          <p:spTgt spid="3">
                                            <p:txEl>
                                              <p:pRg st="1" end="1"/>
                                            </p:txEl>
                                          </p:spTgt>
                                        </p:tgtEl>
                                      </p:cBhvr>
                                    </p:animEffect>
                                  </p:childTnLst>
                                </p:cTn>
                              </p:par>
                              <p:par>
                                <p:cTn id="11" presetID="6" presetClass="entr" presetSubtype="16" fill="hold" grpId="0" nodeType="with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circle(in)">
                                      <p:cBhvr>
                                        <p:cTn id="13"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P spid="5"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Title 36">
            <a:extLst>
              <a:ext uri="{FF2B5EF4-FFF2-40B4-BE49-F238E27FC236}">
                <a16:creationId xmlns:a16="http://schemas.microsoft.com/office/drawing/2014/main" id="{4A587899-DC2A-7CF2-1EA9-242ED8875D46}"/>
              </a:ext>
            </a:extLst>
          </p:cNvPr>
          <p:cNvSpPr>
            <a:spLocks noGrp="1"/>
          </p:cNvSpPr>
          <p:nvPr>
            <p:ph type="title"/>
          </p:nvPr>
        </p:nvSpPr>
        <p:spPr>
          <a:xfrm>
            <a:off x="249382" y="0"/>
            <a:ext cx="9024620" cy="768034"/>
          </a:xfrm>
        </p:spPr>
        <p:txBody>
          <a:bodyPr>
            <a:normAutofit/>
          </a:bodyPr>
          <a:lstStyle/>
          <a:p>
            <a:r>
              <a:rPr lang="en-US" sz="4000" b="1" dirty="0">
                <a:solidFill>
                  <a:schemeClr val="accent6">
                    <a:lumMod val="75000"/>
                  </a:schemeClr>
                </a:solidFill>
                <a:latin typeface="Amasis MT Pro Black" panose="02040A04050005020304" pitchFamily="18" charset="0"/>
              </a:rPr>
              <a:t>Why us…</a:t>
            </a:r>
          </a:p>
        </p:txBody>
      </p:sp>
      <p:pic>
        <p:nvPicPr>
          <p:cNvPr id="23" name="Content Placeholder 22" descr="A blue and red logo&#10;&#10;Description automatically generated with low confidence">
            <a:extLst>
              <a:ext uri="{FF2B5EF4-FFF2-40B4-BE49-F238E27FC236}">
                <a16:creationId xmlns:a16="http://schemas.microsoft.com/office/drawing/2014/main" id="{9294BA2E-8238-68E3-D579-D145B1F731BC}"/>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962314" y="2364615"/>
            <a:ext cx="2369709" cy="2016975"/>
          </a:xfrm>
        </p:spPr>
        <p:style>
          <a:lnRef idx="2">
            <a:schemeClr val="accent6"/>
          </a:lnRef>
          <a:fillRef idx="1">
            <a:schemeClr val="lt1"/>
          </a:fillRef>
          <a:effectRef idx="0">
            <a:schemeClr val="accent6"/>
          </a:effectRef>
          <a:fontRef idx="minor">
            <a:schemeClr val="dk1"/>
          </a:fontRef>
        </p:style>
      </p:pic>
      <p:grpSp>
        <p:nvGrpSpPr>
          <p:cNvPr id="4" name="object 6">
            <a:extLst>
              <a:ext uri="{FF2B5EF4-FFF2-40B4-BE49-F238E27FC236}">
                <a16:creationId xmlns:a16="http://schemas.microsoft.com/office/drawing/2014/main" id="{41ED9E84-014F-3D92-002A-23223A03DAFB}"/>
              </a:ext>
            </a:extLst>
          </p:cNvPr>
          <p:cNvGrpSpPr/>
          <p:nvPr/>
        </p:nvGrpSpPr>
        <p:grpSpPr>
          <a:xfrm>
            <a:off x="3072300" y="1042872"/>
            <a:ext cx="2517140" cy="1764030"/>
            <a:chOff x="3976687" y="1388744"/>
            <a:chExt cx="2517140" cy="1764030"/>
          </a:xfrm>
        </p:grpSpPr>
        <p:sp>
          <p:nvSpPr>
            <p:cNvPr id="5" name="object 7">
              <a:extLst>
                <a:ext uri="{FF2B5EF4-FFF2-40B4-BE49-F238E27FC236}">
                  <a16:creationId xmlns:a16="http://schemas.microsoft.com/office/drawing/2014/main" id="{CC8B0221-570D-BE75-7A25-C1F054321307}"/>
                </a:ext>
              </a:extLst>
            </p:cNvPr>
            <p:cNvSpPr/>
            <p:nvPr/>
          </p:nvSpPr>
          <p:spPr>
            <a:xfrm>
              <a:off x="3990975" y="1388744"/>
              <a:ext cx="1663064" cy="1748789"/>
            </a:xfrm>
            <a:custGeom>
              <a:avLst/>
              <a:gdLst/>
              <a:ahLst/>
              <a:cxnLst/>
              <a:rect l="l" t="t" r="r" b="b"/>
              <a:pathLst>
                <a:path w="1663064" h="1748789">
                  <a:moveTo>
                    <a:pt x="390525" y="1114425"/>
                  </a:moveTo>
                  <a:lnTo>
                    <a:pt x="355600" y="1155065"/>
                  </a:lnTo>
                  <a:lnTo>
                    <a:pt x="321310" y="1196340"/>
                  </a:lnTo>
                  <a:lnTo>
                    <a:pt x="287655" y="1238885"/>
                  </a:lnTo>
                  <a:lnTo>
                    <a:pt x="255270" y="1282065"/>
                  </a:lnTo>
                  <a:lnTo>
                    <a:pt x="223520" y="1326515"/>
                  </a:lnTo>
                  <a:lnTo>
                    <a:pt x="193040" y="1371600"/>
                  </a:lnTo>
                  <a:lnTo>
                    <a:pt x="164465" y="1417955"/>
                  </a:lnTo>
                  <a:lnTo>
                    <a:pt x="137160" y="1464945"/>
                  </a:lnTo>
                  <a:lnTo>
                    <a:pt x="111125" y="1511300"/>
                  </a:lnTo>
                  <a:lnTo>
                    <a:pt x="86360" y="1558290"/>
                  </a:lnTo>
                  <a:lnTo>
                    <a:pt x="62865" y="1605280"/>
                  </a:lnTo>
                  <a:lnTo>
                    <a:pt x="40640" y="1652905"/>
                  </a:lnTo>
                  <a:lnTo>
                    <a:pt x="19685" y="1700530"/>
                  </a:lnTo>
                  <a:lnTo>
                    <a:pt x="0" y="1748790"/>
                  </a:lnTo>
                  <a:lnTo>
                    <a:pt x="390525" y="1114425"/>
                  </a:lnTo>
                  <a:close/>
                </a:path>
                <a:path w="1663064" h="1748789">
                  <a:moveTo>
                    <a:pt x="1663065" y="642620"/>
                  </a:moveTo>
                  <a:lnTo>
                    <a:pt x="1661160" y="596900"/>
                  </a:lnTo>
                  <a:lnTo>
                    <a:pt x="1656080" y="551815"/>
                  </a:lnTo>
                  <a:lnTo>
                    <a:pt x="1647825" y="507365"/>
                  </a:lnTo>
                  <a:lnTo>
                    <a:pt x="1636395" y="464820"/>
                  </a:lnTo>
                  <a:lnTo>
                    <a:pt x="1622425" y="422910"/>
                  </a:lnTo>
                  <a:lnTo>
                    <a:pt x="1604645" y="382270"/>
                  </a:lnTo>
                  <a:lnTo>
                    <a:pt x="1584960" y="343535"/>
                  </a:lnTo>
                  <a:lnTo>
                    <a:pt x="1562100" y="306070"/>
                  </a:lnTo>
                  <a:lnTo>
                    <a:pt x="1536700" y="269875"/>
                  </a:lnTo>
                  <a:lnTo>
                    <a:pt x="1509395" y="235585"/>
                  </a:lnTo>
                  <a:lnTo>
                    <a:pt x="1479550" y="203200"/>
                  </a:lnTo>
                  <a:lnTo>
                    <a:pt x="1447165" y="173355"/>
                  </a:lnTo>
                  <a:lnTo>
                    <a:pt x="1412875" y="144780"/>
                  </a:lnTo>
                  <a:lnTo>
                    <a:pt x="1376680" y="118745"/>
                  </a:lnTo>
                  <a:lnTo>
                    <a:pt x="1338580" y="95250"/>
                  </a:lnTo>
                  <a:lnTo>
                    <a:pt x="1299210" y="73660"/>
                  </a:lnTo>
                  <a:lnTo>
                    <a:pt x="1257300" y="54610"/>
                  </a:lnTo>
                  <a:lnTo>
                    <a:pt x="1214755" y="38100"/>
                  </a:lnTo>
                  <a:lnTo>
                    <a:pt x="1170305" y="24765"/>
                  </a:lnTo>
                  <a:lnTo>
                    <a:pt x="1124585" y="13970"/>
                  </a:lnTo>
                  <a:lnTo>
                    <a:pt x="1078230" y="6350"/>
                  </a:lnTo>
                  <a:lnTo>
                    <a:pt x="1030605" y="1270"/>
                  </a:lnTo>
                  <a:lnTo>
                    <a:pt x="981710" y="0"/>
                  </a:lnTo>
                  <a:lnTo>
                    <a:pt x="933450" y="1270"/>
                  </a:lnTo>
                  <a:lnTo>
                    <a:pt x="885190" y="6350"/>
                  </a:lnTo>
                  <a:lnTo>
                    <a:pt x="838835" y="13970"/>
                  </a:lnTo>
                  <a:lnTo>
                    <a:pt x="793115" y="24765"/>
                  </a:lnTo>
                  <a:lnTo>
                    <a:pt x="748665" y="38100"/>
                  </a:lnTo>
                  <a:lnTo>
                    <a:pt x="706120" y="54610"/>
                  </a:lnTo>
                  <a:lnTo>
                    <a:pt x="664845" y="73660"/>
                  </a:lnTo>
                  <a:lnTo>
                    <a:pt x="624840" y="95250"/>
                  </a:lnTo>
                  <a:lnTo>
                    <a:pt x="586740" y="118745"/>
                  </a:lnTo>
                  <a:lnTo>
                    <a:pt x="550545" y="144780"/>
                  </a:lnTo>
                  <a:lnTo>
                    <a:pt x="516255" y="173355"/>
                  </a:lnTo>
                  <a:lnTo>
                    <a:pt x="484505" y="203200"/>
                  </a:lnTo>
                  <a:lnTo>
                    <a:pt x="454025" y="235585"/>
                  </a:lnTo>
                  <a:lnTo>
                    <a:pt x="426720" y="269875"/>
                  </a:lnTo>
                  <a:lnTo>
                    <a:pt x="401320" y="306070"/>
                  </a:lnTo>
                  <a:lnTo>
                    <a:pt x="378460" y="343535"/>
                  </a:lnTo>
                  <a:lnTo>
                    <a:pt x="358775" y="382270"/>
                  </a:lnTo>
                  <a:lnTo>
                    <a:pt x="341630" y="422910"/>
                  </a:lnTo>
                  <a:lnTo>
                    <a:pt x="327025" y="464820"/>
                  </a:lnTo>
                  <a:lnTo>
                    <a:pt x="315595" y="507365"/>
                  </a:lnTo>
                  <a:lnTo>
                    <a:pt x="307340" y="551815"/>
                  </a:lnTo>
                  <a:lnTo>
                    <a:pt x="302260" y="596900"/>
                  </a:lnTo>
                  <a:lnTo>
                    <a:pt x="300355" y="642620"/>
                  </a:lnTo>
                  <a:lnTo>
                    <a:pt x="302260" y="688340"/>
                  </a:lnTo>
                  <a:lnTo>
                    <a:pt x="307340" y="733425"/>
                  </a:lnTo>
                  <a:lnTo>
                    <a:pt x="315595" y="777240"/>
                  </a:lnTo>
                  <a:lnTo>
                    <a:pt x="327025" y="820420"/>
                  </a:lnTo>
                  <a:lnTo>
                    <a:pt x="341630" y="862330"/>
                  </a:lnTo>
                  <a:lnTo>
                    <a:pt x="358775" y="902970"/>
                  </a:lnTo>
                  <a:lnTo>
                    <a:pt x="378460" y="941705"/>
                  </a:lnTo>
                  <a:lnTo>
                    <a:pt x="401320" y="979170"/>
                  </a:lnTo>
                  <a:lnTo>
                    <a:pt x="426720" y="1015365"/>
                  </a:lnTo>
                  <a:lnTo>
                    <a:pt x="454025" y="1049655"/>
                  </a:lnTo>
                  <a:lnTo>
                    <a:pt x="484505" y="1081405"/>
                  </a:lnTo>
                  <a:lnTo>
                    <a:pt x="516255" y="1111885"/>
                  </a:lnTo>
                  <a:lnTo>
                    <a:pt x="550545" y="1140460"/>
                  </a:lnTo>
                  <a:lnTo>
                    <a:pt x="586740" y="1166495"/>
                  </a:lnTo>
                  <a:lnTo>
                    <a:pt x="624840" y="1189990"/>
                  </a:lnTo>
                  <a:lnTo>
                    <a:pt x="664845" y="1211580"/>
                  </a:lnTo>
                  <a:lnTo>
                    <a:pt x="706120" y="1230630"/>
                  </a:lnTo>
                  <a:lnTo>
                    <a:pt x="748665" y="1247140"/>
                  </a:lnTo>
                  <a:lnTo>
                    <a:pt x="793115" y="1260475"/>
                  </a:lnTo>
                  <a:lnTo>
                    <a:pt x="838835" y="1271270"/>
                  </a:lnTo>
                  <a:lnTo>
                    <a:pt x="885190" y="1278890"/>
                  </a:lnTo>
                  <a:lnTo>
                    <a:pt x="933450" y="1283970"/>
                  </a:lnTo>
                  <a:lnTo>
                    <a:pt x="981710" y="1285240"/>
                  </a:lnTo>
                  <a:lnTo>
                    <a:pt x="1030605" y="1283970"/>
                  </a:lnTo>
                  <a:lnTo>
                    <a:pt x="1078230" y="1278890"/>
                  </a:lnTo>
                  <a:lnTo>
                    <a:pt x="1124585" y="1271270"/>
                  </a:lnTo>
                  <a:lnTo>
                    <a:pt x="1170305" y="1260475"/>
                  </a:lnTo>
                  <a:lnTo>
                    <a:pt x="1214755" y="1247140"/>
                  </a:lnTo>
                  <a:lnTo>
                    <a:pt x="1257300" y="1230630"/>
                  </a:lnTo>
                  <a:lnTo>
                    <a:pt x="1299210" y="1211580"/>
                  </a:lnTo>
                  <a:lnTo>
                    <a:pt x="1338580" y="1189990"/>
                  </a:lnTo>
                  <a:lnTo>
                    <a:pt x="1376680" y="1166495"/>
                  </a:lnTo>
                  <a:lnTo>
                    <a:pt x="1412875" y="1140460"/>
                  </a:lnTo>
                  <a:lnTo>
                    <a:pt x="1447165" y="1111885"/>
                  </a:lnTo>
                  <a:lnTo>
                    <a:pt x="1479550" y="1081405"/>
                  </a:lnTo>
                  <a:lnTo>
                    <a:pt x="1509395" y="1049655"/>
                  </a:lnTo>
                  <a:lnTo>
                    <a:pt x="1536700" y="1015365"/>
                  </a:lnTo>
                  <a:lnTo>
                    <a:pt x="1562100" y="979170"/>
                  </a:lnTo>
                  <a:lnTo>
                    <a:pt x="1584960" y="941705"/>
                  </a:lnTo>
                  <a:lnTo>
                    <a:pt x="1604645" y="902970"/>
                  </a:lnTo>
                  <a:lnTo>
                    <a:pt x="1622425" y="862330"/>
                  </a:lnTo>
                  <a:lnTo>
                    <a:pt x="1636395" y="820420"/>
                  </a:lnTo>
                  <a:lnTo>
                    <a:pt x="1647825" y="777240"/>
                  </a:lnTo>
                  <a:lnTo>
                    <a:pt x="1656080" y="733425"/>
                  </a:lnTo>
                  <a:lnTo>
                    <a:pt x="1661160" y="688340"/>
                  </a:lnTo>
                  <a:lnTo>
                    <a:pt x="1663065" y="642620"/>
                  </a:lnTo>
                  <a:close/>
                </a:path>
              </a:pathLst>
            </a:custGeom>
            <a:solidFill>
              <a:srgbClr val="0000FF"/>
            </a:solidFill>
          </p:spPr>
          <p:txBody>
            <a:bodyPr wrap="square" lIns="0" tIns="0" rIns="0" bIns="0" rtlCol="0"/>
            <a:lstStyle/>
            <a:p>
              <a:endParaRPr/>
            </a:p>
          </p:txBody>
        </p:sp>
        <p:sp>
          <p:nvSpPr>
            <p:cNvPr id="6" name="object 8">
              <a:extLst>
                <a:ext uri="{FF2B5EF4-FFF2-40B4-BE49-F238E27FC236}">
                  <a16:creationId xmlns:a16="http://schemas.microsoft.com/office/drawing/2014/main" id="{224D780A-A027-F98C-62ED-FFF24BC2FEEB}"/>
                </a:ext>
              </a:extLst>
            </p:cNvPr>
            <p:cNvSpPr/>
            <p:nvPr/>
          </p:nvSpPr>
          <p:spPr>
            <a:xfrm>
              <a:off x="3990975" y="1751964"/>
              <a:ext cx="2488565" cy="1386205"/>
            </a:xfrm>
            <a:custGeom>
              <a:avLst/>
              <a:gdLst/>
              <a:ahLst/>
              <a:cxnLst/>
              <a:rect l="l" t="t" r="r" b="b"/>
              <a:pathLst>
                <a:path w="2488565" h="1386205">
                  <a:moveTo>
                    <a:pt x="0" y="1386205"/>
                  </a:moveTo>
                  <a:lnTo>
                    <a:pt x="19685" y="1337945"/>
                  </a:lnTo>
                  <a:lnTo>
                    <a:pt x="40639" y="1290320"/>
                  </a:lnTo>
                  <a:lnTo>
                    <a:pt x="62864" y="1242695"/>
                  </a:lnTo>
                  <a:lnTo>
                    <a:pt x="86360" y="1195705"/>
                  </a:lnTo>
                  <a:lnTo>
                    <a:pt x="111125" y="1148714"/>
                  </a:lnTo>
                  <a:lnTo>
                    <a:pt x="137160" y="1102360"/>
                  </a:lnTo>
                  <a:lnTo>
                    <a:pt x="164464" y="1055370"/>
                  </a:lnTo>
                  <a:lnTo>
                    <a:pt x="193039" y="1009014"/>
                  </a:lnTo>
                  <a:lnTo>
                    <a:pt x="223520" y="963930"/>
                  </a:lnTo>
                  <a:lnTo>
                    <a:pt x="255270" y="919480"/>
                  </a:lnTo>
                  <a:lnTo>
                    <a:pt x="287654" y="876300"/>
                  </a:lnTo>
                  <a:lnTo>
                    <a:pt x="321310" y="833755"/>
                  </a:lnTo>
                  <a:lnTo>
                    <a:pt x="355600" y="792480"/>
                  </a:lnTo>
                  <a:lnTo>
                    <a:pt x="390525" y="751839"/>
                  </a:lnTo>
                </a:path>
                <a:path w="2488565" h="1386205">
                  <a:moveTo>
                    <a:pt x="1709420" y="31750"/>
                  </a:moveTo>
                  <a:lnTo>
                    <a:pt x="1757045" y="24764"/>
                  </a:lnTo>
                  <a:lnTo>
                    <a:pt x="1805304" y="18414"/>
                  </a:lnTo>
                  <a:lnTo>
                    <a:pt x="1853564" y="13335"/>
                  </a:lnTo>
                  <a:lnTo>
                    <a:pt x="1901825" y="8255"/>
                  </a:lnTo>
                  <a:lnTo>
                    <a:pt x="1950085" y="5080"/>
                  </a:lnTo>
                  <a:lnTo>
                    <a:pt x="1998979" y="2539"/>
                  </a:lnTo>
                  <a:lnTo>
                    <a:pt x="2047875" y="635"/>
                  </a:lnTo>
                  <a:lnTo>
                    <a:pt x="2096770" y="0"/>
                  </a:lnTo>
                  <a:lnTo>
                    <a:pt x="2146300" y="635"/>
                  </a:lnTo>
                  <a:lnTo>
                    <a:pt x="2195829" y="2539"/>
                  </a:lnTo>
                  <a:lnTo>
                    <a:pt x="2245360" y="5080"/>
                  </a:lnTo>
                  <a:lnTo>
                    <a:pt x="2294254" y="8255"/>
                  </a:lnTo>
                  <a:lnTo>
                    <a:pt x="2343150" y="13335"/>
                  </a:lnTo>
                  <a:lnTo>
                    <a:pt x="2392045" y="18414"/>
                  </a:lnTo>
                  <a:lnTo>
                    <a:pt x="2440304" y="24764"/>
                  </a:lnTo>
                  <a:lnTo>
                    <a:pt x="2488565" y="31750"/>
                  </a:lnTo>
                </a:path>
              </a:pathLst>
            </a:custGeom>
            <a:ln w="28575">
              <a:solidFill>
                <a:srgbClr val="202020"/>
              </a:solidFill>
            </a:ln>
          </p:spPr>
          <p:txBody>
            <a:bodyPr wrap="square" lIns="0" tIns="0" rIns="0" bIns="0" rtlCol="0"/>
            <a:lstStyle/>
            <a:p>
              <a:endParaRPr/>
            </a:p>
          </p:txBody>
        </p:sp>
        <p:sp>
          <p:nvSpPr>
            <p:cNvPr id="7" name="object 9">
              <a:extLst>
                <a:ext uri="{FF2B5EF4-FFF2-40B4-BE49-F238E27FC236}">
                  <a16:creationId xmlns:a16="http://schemas.microsoft.com/office/drawing/2014/main" id="{6D45AB1A-B198-B6A4-0770-6C44627B1385}"/>
                </a:ext>
              </a:extLst>
            </p:cNvPr>
            <p:cNvSpPr/>
            <p:nvPr/>
          </p:nvSpPr>
          <p:spPr>
            <a:xfrm>
              <a:off x="4564380" y="1569719"/>
              <a:ext cx="812800" cy="812800"/>
            </a:xfrm>
            <a:prstGeom prst="rect">
              <a:avLst/>
            </a:prstGeom>
            <a:blipFill>
              <a:blip r:embed="rId3" cstate="print"/>
              <a:stretch>
                <a:fillRect/>
              </a:stretch>
            </a:blipFill>
          </p:spPr>
          <p:txBody>
            <a:bodyPr wrap="square" lIns="0" tIns="0" rIns="0" bIns="0" rtlCol="0"/>
            <a:lstStyle/>
            <a:p>
              <a:endParaRPr/>
            </a:p>
          </p:txBody>
        </p:sp>
      </p:grpSp>
      <p:grpSp>
        <p:nvGrpSpPr>
          <p:cNvPr id="9" name="object 2">
            <a:extLst>
              <a:ext uri="{FF2B5EF4-FFF2-40B4-BE49-F238E27FC236}">
                <a16:creationId xmlns:a16="http://schemas.microsoft.com/office/drawing/2014/main" id="{820E4714-3D8B-1D2C-6CC1-C8BB298714BF}"/>
              </a:ext>
            </a:extLst>
          </p:cNvPr>
          <p:cNvGrpSpPr/>
          <p:nvPr/>
        </p:nvGrpSpPr>
        <p:grpSpPr>
          <a:xfrm>
            <a:off x="4780190" y="1032102"/>
            <a:ext cx="2498090" cy="1767839"/>
            <a:chOff x="5701029" y="1388744"/>
            <a:chExt cx="2498090" cy="1767839"/>
          </a:xfrm>
        </p:grpSpPr>
        <p:sp>
          <p:nvSpPr>
            <p:cNvPr id="10" name="object 3">
              <a:extLst>
                <a:ext uri="{FF2B5EF4-FFF2-40B4-BE49-F238E27FC236}">
                  <a16:creationId xmlns:a16="http://schemas.microsoft.com/office/drawing/2014/main" id="{CDDD0E73-92F9-7CE5-3B6B-5AC136A34948}"/>
                </a:ext>
              </a:extLst>
            </p:cNvPr>
            <p:cNvSpPr/>
            <p:nvPr/>
          </p:nvSpPr>
          <p:spPr>
            <a:xfrm>
              <a:off x="6524624" y="1388744"/>
              <a:ext cx="1660525" cy="1753235"/>
            </a:xfrm>
            <a:custGeom>
              <a:avLst/>
              <a:gdLst/>
              <a:ahLst/>
              <a:cxnLst/>
              <a:rect l="l" t="t" r="r" b="b"/>
              <a:pathLst>
                <a:path w="1660525" h="1753235">
                  <a:moveTo>
                    <a:pt x="1273175" y="1118869"/>
                  </a:moveTo>
                  <a:lnTo>
                    <a:pt x="1660525" y="1753234"/>
                  </a:lnTo>
                  <a:lnTo>
                    <a:pt x="1640204" y="1704975"/>
                  </a:lnTo>
                  <a:lnTo>
                    <a:pt x="1619250" y="1656714"/>
                  </a:lnTo>
                  <a:lnTo>
                    <a:pt x="1597025" y="1608454"/>
                  </a:lnTo>
                  <a:lnTo>
                    <a:pt x="1573529" y="1560829"/>
                  </a:lnTo>
                  <a:lnTo>
                    <a:pt x="1549400" y="1512569"/>
                  </a:lnTo>
                  <a:lnTo>
                    <a:pt x="1523365" y="1465579"/>
                  </a:lnTo>
                  <a:lnTo>
                    <a:pt x="1495425" y="1418589"/>
                  </a:lnTo>
                  <a:lnTo>
                    <a:pt x="1466850" y="1372234"/>
                  </a:lnTo>
                  <a:lnTo>
                    <a:pt x="1437004" y="1327150"/>
                  </a:lnTo>
                  <a:lnTo>
                    <a:pt x="1406525" y="1282700"/>
                  </a:lnTo>
                  <a:lnTo>
                    <a:pt x="1374775" y="1240154"/>
                  </a:lnTo>
                  <a:lnTo>
                    <a:pt x="1341754" y="1198244"/>
                  </a:lnTo>
                  <a:lnTo>
                    <a:pt x="1308100" y="1157604"/>
                  </a:lnTo>
                  <a:lnTo>
                    <a:pt x="1273175" y="1118869"/>
                  </a:lnTo>
                  <a:close/>
                </a:path>
                <a:path w="1660525" h="1753235">
                  <a:moveTo>
                    <a:pt x="680084" y="0"/>
                  </a:moveTo>
                  <a:lnTo>
                    <a:pt x="631825" y="1269"/>
                  </a:lnTo>
                  <a:lnTo>
                    <a:pt x="584200" y="6350"/>
                  </a:lnTo>
                  <a:lnTo>
                    <a:pt x="537209" y="13969"/>
                  </a:lnTo>
                  <a:lnTo>
                    <a:pt x="492125" y="24764"/>
                  </a:lnTo>
                  <a:lnTo>
                    <a:pt x="447675" y="38100"/>
                  </a:lnTo>
                  <a:lnTo>
                    <a:pt x="405129" y="54609"/>
                  </a:lnTo>
                  <a:lnTo>
                    <a:pt x="363854" y="73659"/>
                  </a:lnTo>
                  <a:lnTo>
                    <a:pt x="323850" y="95250"/>
                  </a:lnTo>
                  <a:lnTo>
                    <a:pt x="285750" y="118744"/>
                  </a:lnTo>
                  <a:lnTo>
                    <a:pt x="249554" y="144779"/>
                  </a:lnTo>
                  <a:lnTo>
                    <a:pt x="215900" y="173354"/>
                  </a:lnTo>
                  <a:lnTo>
                    <a:pt x="183515" y="203200"/>
                  </a:lnTo>
                  <a:lnTo>
                    <a:pt x="153670" y="235584"/>
                  </a:lnTo>
                  <a:lnTo>
                    <a:pt x="125729" y="269875"/>
                  </a:lnTo>
                  <a:lnTo>
                    <a:pt x="100965" y="306069"/>
                  </a:lnTo>
                  <a:lnTo>
                    <a:pt x="78104" y="343534"/>
                  </a:lnTo>
                  <a:lnTo>
                    <a:pt x="58420" y="382269"/>
                  </a:lnTo>
                  <a:lnTo>
                    <a:pt x="40640" y="422909"/>
                  </a:lnTo>
                  <a:lnTo>
                    <a:pt x="26670" y="464819"/>
                  </a:lnTo>
                  <a:lnTo>
                    <a:pt x="15240" y="507364"/>
                  </a:lnTo>
                  <a:lnTo>
                    <a:pt x="6984" y="551814"/>
                  </a:lnTo>
                  <a:lnTo>
                    <a:pt x="1904" y="596900"/>
                  </a:lnTo>
                  <a:lnTo>
                    <a:pt x="0" y="642619"/>
                  </a:lnTo>
                  <a:lnTo>
                    <a:pt x="1904" y="688339"/>
                  </a:lnTo>
                  <a:lnTo>
                    <a:pt x="6984" y="733425"/>
                  </a:lnTo>
                  <a:lnTo>
                    <a:pt x="15240" y="777239"/>
                  </a:lnTo>
                  <a:lnTo>
                    <a:pt x="26670" y="820419"/>
                  </a:lnTo>
                  <a:lnTo>
                    <a:pt x="40640" y="862329"/>
                  </a:lnTo>
                  <a:lnTo>
                    <a:pt x="58420" y="902969"/>
                  </a:lnTo>
                  <a:lnTo>
                    <a:pt x="78104" y="941704"/>
                  </a:lnTo>
                  <a:lnTo>
                    <a:pt x="100965" y="979169"/>
                  </a:lnTo>
                  <a:lnTo>
                    <a:pt x="125729" y="1015364"/>
                  </a:lnTo>
                  <a:lnTo>
                    <a:pt x="153670" y="1049654"/>
                  </a:lnTo>
                  <a:lnTo>
                    <a:pt x="183515" y="1081404"/>
                  </a:lnTo>
                  <a:lnTo>
                    <a:pt x="215900" y="1111884"/>
                  </a:lnTo>
                  <a:lnTo>
                    <a:pt x="249554" y="1140459"/>
                  </a:lnTo>
                  <a:lnTo>
                    <a:pt x="285750" y="1166494"/>
                  </a:lnTo>
                  <a:lnTo>
                    <a:pt x="323850" y="1189989"/>
                  </a:lnTo>
                  <a:lnTo>
                    <a:pt x="363854" y="1211579"/>
                  </a:lnTo>
                  <a:lnTo>
                    <a:pt x="405129" y="1230629"/>
                  </a:lnTo>
                  <a:lnTo>
                    <a:pt x="447675" y="1247139"/>
                  </a:lnTo>
                  <a:lnTo>
                    <a:pt x="492125" y="1260475"/>
                  </a:lnTo>
                  <a:lnTo>
                    <a:pt x="537209" y="1271269"/>
                  </a:lnTo>
                  <a:lnTo>
                    <a:pt x="584200" y="1278889"/>
                  </a:lnTo>
                  <a:lnTo>
                    <a:pt x="631825" y="1283969"/>
                  </a:lnTo>
                  <a:lnTo>
                    <a:pt x="680084" y="1285239"/>
                  </a:lnTo>
                  <a:lnTo>
                    <a:pt x="728979" y="1283969"/>
                  </a:lnTo>
                  <a:lnTo>
                    <a:pt x="776604" y="1278889"/>
                  </a:lnTo>
                  <a:lnTo>
                    <a:pt x="822959" y="1271269"/>
                  </a:lnTo>
                  <a:lnTo>
                    <a:pt x="868679" y="1260475"/>
                  </a:lnTo>
                  <a:lnTo>
                    <a:pt x="912495" y="1247139"/>
                  </a:lnTo>
                  <a:lnTo>
                    <a:pt x="955675" y="1230629"/>
                  </a:lnTo>
                  <a:lnTo>
                    <a:pt x="996950" y="1211579"/>
                  </a:lnTo>
                  <a:lnTo>
                    <a:pt x="1036320" y="1189989"/>
                  </a:lnTo>
                  <a:lnTo>
                    <a:pt x="1074420" y="1166494"/>
                  </a:lnTo>
                  <a:lnTo>
                    <a:pt x="1110615" y="1140459"/>
                  </a:lnTo>
                  <a:lnTo>
                    <a:pt x="1144904" y="1111884"/>
                  </a:lnTo>
                  <a:lnTo>
                    <a:pt x="1176654" y="1081404"/>
                  </a:lnTo>
                  <a:lnTo>
                    <a:pt x="1206500" y="1049654"/>
                  </a:lnTo>
                  <a:lnTo>
                    <a:pt x="1234440" y="1015364"/>
                  </a:lnTo>
                  <a:lnTo>
                    <a:pt x="1259840" y="979169"/>
                  </a:lnTo>
                  <a:lnTo>
                    <a:pt x="1282065" y="941704"/>
                  </a:lnTo>
                  <a:lnTo>
                    <a:pt x="1302384" y="902969"/>
                  </a:lnTo>
                  <a:lnTo>
                    <a:pt x="1319529" y="862329"/>
                  </a:lnTo>
                  <a:lnTo>
                    <a:pt x="1334134" y="820419"/>
                  </a:lnTo>
                  <a:lnTo>
                    <a:pt x="1345565" y="777239"/>
                  </a:lnTo>
                  <a:lnTo>
                    <a:pt x="1353820" y="733425"/>
                  </a:lnTo>
                  <a:lnTo>
                    <a:pt x="1358900" y="688339"/>
                  </a:lnTo>
                  <a:lnTo>
                    <a:pt x="1360170" y="642619"/>
                  </a:lnTo>
                  <a:lnTo>
                    <a:pt x="1358900" y="596900"/>
                  </a:lnTo>
                  <a:lnTo>
                    <a:pt x="1353820" y="551814"/>
                  </a:lnTo>
                  <a:lnTo>
                    <a:pt x="1345565" y="507364"/>
                  </a:lnTo>
                  <a:lnTo>
                    <a:pt x="1334134" y="464819"/>
                  </a:lnTo>
                  <a:lnTo>
                    <a:pt x="1319529" y="422909"/>
                  </a:lnTo>
                  <a:lnTo>
                    <a:pt x="1302384" y="382269"/>
                  </a:lnTo>
                  <a:lnTo>
                    <a:pt x="1282065" y="343534"/>
                  </a:lnTo>
                  <a:lnTo>
                    <a:pt x="1259840" y="306069"/>
                  </a:lnTo>
                  <a:lnTo>
                    <a:pt x="1234440" y="269875"/>
                  </a:lnTo>
                  <a:lnTo>
                    <a:pt x="1206500" y="235584"/>
                  </a:lnTo>
                  <a:lnTo>
                    <a:pt x="1176654" y="203200"/>
                  </a:lnTo>
                  <a:lnTo>
                    <a:pt x="1144904" y="173354"/>
                  </a:lnTo>
                  <a:lnTo>
                    <a:pt x="1110615" y="144779"/>
                  </a:lnTo>
                  <a:lnTo>
                    <a:pt x="1074420" y="118744"/>
                  </a:lnTo>
                  <a:lnTo>
                    <a:pt x="1036320" y="95250"/>
                  </a:lnTo>
                  <a:lnTo>
                    <a:pt x="996950" y="73659"/>
                  </a:lnTo>
                  <a:lnTo>
                    <a:pt x="955675" y="54609"/>
                  </a:lnTo>
                  <a:lnTo>
                    <a:pt x="912495" y="38100"/>
                  </a:lnTo>
                  <a:lnTo>
                    <a:pt x="868679" y="24764"/>
                  </a:lnTo>
                  <a:lnTo>
                    <a:pt x="822959" y="13969"/>
                  </a:lnTo>
                  <a:lnTo>
                    <a:pt x="776604" y="6350"/>
                  </a:lnTo>
                  <a:lnTo>
                    <a:pt x="728979" y="1269"/>
                  </a:lnTo>
                  <a:lnTo>
                    <a:pt x="680084" y="0"/>
                  </a:lnTo>
                  <a:close/>
                </a:path>
              </a:pathLst>
            </a:custGeom>
            <a:solidFill>
              <a:srgbClr val="0000FF"/>
            </a:solidFill>
          </p:spPr>
          <p:txBody>
            <a:bodyPr wrap="square" lIns="0" tIns="0" rIns="0" bIns="0" rtlCol="0"/>
            <a:lstStyle/>
            <a:p>
              <a:endParaRPr/>
            </a:p>
          </p:txBody>
        </p:sp>
        <p:sp>
          <p:nvSpPr>
            <p:cNvPr id="11" name="object 4">
              <a:extLst>
                <a:ext uri="{FF2B5EF4-FFF2-40B4-BE49-F238E27FC236}">
                  <a16:creationId xmlns:a16="http://schemas.microsoft.com/office/drawing/2014/main" id="{3F911E8B-4011-B78E-65C8-A8BA102ADAAC}"/>
                </a:ext>
              </a:extLst>
            </p:cNvPr>
            <p:cNvSpPr/>
            <p:nvPr/>
          </p:nvSpPr>
          <p:spPr>
            <a:xfrm>
              <a:off x="7797164" y="2507614"/>
              <a:ext cx="387350" cy="634365"/>
            </a:xfrm>
            <a:custGeom>
              <a:avLst/>
              <a:gdLst/>
              <a:ahLst/>
              <a:cxnLst/>
              <a:rect l="l" t="t" r="r" b="b"/>
              <a:pathLst>
                <a:path w="387350" h="634364">
                  <a:moveTo>
                    <a:pt x="0" y="0"/>
                  </a:moveTo>
                  <a:lnTo>
                    <a:pt x="34925" y="38735"/>
                  </a:lnTo>
                  <a:lnTo>
                    <a:pt x="68579" y="79375"/>
                  </a:lnTo>
                  <a:lnTo>
                    <a:pt x="101600" y="121285"/>
                  </a:lnTo>
                  <a:lnTo>
                    <a:pt x="133350" y="163830"/>
                  </a:lnTo>
                  <a:lnTo>
                    <a:pt x="163829" y="208280"/>
                  </a:lnTo>
                  <a:lnTo>
                    <a:pt x="193675" y="253364"/>
                  </a:lnTo>
                  <a:lnTo>
                    <a:pt x="222250" y="299720"/>
                  </a:lnTo>
                  <a:lnTo>
                    <a:pt x="250189" y="346710"/>
                  </a:lnTo>
                  <a:lnTo>
                    <a:pt x="276225" y="393700"/>
                  </a:lnTo>
                  <a:lnTo>
                    <a:pt x="300354" y="441960"/>
                  </a:lnTo>
                  <a:lnTo>
                    <a:pt x="323850" y="489585"/>
                  </a:lnTo>
                  <a:lnTo>
                    <a:pt x="346075" y="537845"/>
                  </a:lnTo>
                  <a:lnTo>
                    <a:pt x="367029" y="586105"/>
                  </a:lnTo>
                  <a:lnTo>
                    <a:pt x="387350" y="634364"/>
                  </a:lnTo>
                </a:path>
              </a:pathLst>
            </a:custGeom>
            <a:ln w="28575">
              <a:solidFill>
                <a:srgbClr val="202020"/>
              </a:solidFill>
            </a:ln>
          </p:spPr>
          <p:txBody>
            <a:bodyPr wrap="square" lIns="0" tIns="0" rIns="0" bIns="0" rtlCol="0"/>
            <a:lstStyle/>
            <a:p>
              <a:endParaRPr/>
            </a:p>
          </p:txBody>
        </p:sp>
        <p:sp>
          <p:nvSpPr>
            <p:cNvPr id="12" name="object 5">
              <a:extLst>
                <a:ext uri="{FF2B5EF4-FFF2-40B4-BE49-F238E27FC236}">
                  <a16:creationId xmlns:a16="http://schemas.microsoft.com/office/drawing/2014/main" id="{83162D03-92B1-0411-2393-1F0684A3CEE9}"/>
                </a:ext>
              </a:extLst>
            </p:cNvPr>
            <p:cNvSpPr/>
            <p:nvPr/>
          </p:nvSpPr>
          <p:spPr>
            <a:xfrm>
              <a:off x="5701029" y="1751964"/>
              <a:ext cx="779145" cy="31750"/>
            </a:xfrm>
            <a:custGeom>
              <a:avLst/>
              <a:gdLst/>
              <a:ahLst/>
              <a:cxnLst/>
              <a:rect l="l" t="t" r="r" b="b"/>
              <a:pathLst>
                <a:path w="779145" h="31750">
                  <a:moveTo>
                    <a:pt x="387350" y="0"/>
                  </a:moveTo>
                  <a:lnTo>
                    <a:pt x="338455" y="635"/>
                  </a:lnTo>
                  <a:lnTo>
                    <a:pt x="289560" y="2539"/>
                  </a:lnTo>
                  <a:lnTo>
                    <a:pt x="240665" y="5080"/>
                  </a:lnTo>
                  <a:lnTo>
                    <a:pt x="192405" y="8255"/>
                  </a:lnTo>
                  <a:lnTo>
                    <a:pt x="95885" y="18414"/>
                  </a:lnTo>
                  <a:lnTo>
                    <a:pt x="47625" y="24764"/>
                  </a:lnTo>
                  <a:lnTo>
                    <a:pt x="0" y="31750"/>
                  </a:lnTo>
                  <a:lnTo>
                    <a:pt x="779145" y="31750"/>
                  </a:lnTo>
                  <a:lnTo>
                    <a:pt x="730885" y="24764"/>
                  </a:lnTo>
                  <a:lnTo>
                    <a:pt x="682625" y="18414"/>
                  </a:lnTo>
                  <a:lnTo>
                    <a:pt x="584835" y="8255"/>
                  </a:lnTo>
                  <a:lnTo>
                    <a:pt x="535940" y="5080"/>
                  </a:lnTo>
                  <a:lnTo>
                    <a:pt x="486410" y="2539"/>
                  </a:lnTo>
                  <a:lnTo>
                    <a:pt x="436880" y="635"/>
                  </a:lnTo>
                  <a:lnTo>
                    <a:pt x="387350" y="0"/>
                  </a:lnTo>
                  <a:close/>
                </a:path>
              </a:pathLst>
            </a:custGeom>
            <a:solidFill>
              <a:srgbClr val="0000FF"/>
            </a:solidFill>
          </p:spPr>
          <p:txBody>
            <a:bodyPr wrap="square" lIns="0" tIns="0" rIns="0" bIns="0" rtlCol="0"/>
            <a:lstStyle/>
            <a:p>
              <a:endParaRPr/>
            </a:p>
          </p:txBody>
        </p:sp>
      </p:grpSp>
      <p:sp>
        <p:nvSpPr>
          <p:cNvPr id="13" name="object 10">
            <a:extLst>
              <a:ext uri="{FF2B5EF4-FFF2-40B4-BE49-F238E27FC236}">
                <a16:creationId xmlns:a16="http://schemas.microsoft.com/office/drawing/2014/main" id="{7CA7A4DD-E8C1-3C0B-51D4-956BB8D43FCA}"/>
              </a:ext>
            </a:extLst>
          </p:cNvPr>
          <p:cNvSpPr/>
          <p:nvPr/>
        </p:nvSpPr>
        <p:spPr>
          <a:xfrm>
            <a:off x="5632786" y="1208574"/>
            <a:ext cx="883920" cy="883920"/>
          </a:xfrm>
          <a:prstGeom prst="rect">
            <a:avLst/>
          </a:prstGeom>
          <a:blipFill>
            <a:blip r:embed="rId4" cstate="print"/>
            <a:stretch>
              <a:fillRect/>
            </a:stretch>
          </a:blipFill>
        </p:spPr>
        <p:txBody>
          <a:bodyPr wrap="square" lIns="0" tIns="0" rIns="0" bIns="0" rtlCol="0"/>
          <a:lstStyle/>
          <a:p>
            <a:endParaRPr/>
          </a:p>
        </p:txBody>
      </p:sp>
      <p:grpSp>
        <p:nvGrpSpPr>
          <p:cNvPr id="14" name="object 33">
            <a:extLst>
              <a:ext uri="{FF2B5EF4-FFF2-40B4-BE49-F238E27FC236}">
                <a16:creationId xmlns:a16="http://schemas.microsoft.com/office/drawing/2014/main" id="{AAC65AE4-EA34-FA14-6B58-5FB8FBDF93AE}"/>
              </a:ext>
            </a:extLst>
          </p:cNvPr>
          <p:cNvGrpSpPr/>
          <p:nvPr/>
        </p:nvGrpSpPr>
        <p:grpSpPr>
          <a:xfrm>
            <a:off x="6509105" y="2730989"/>
            <a:ext cx="1362710" cy="1290320"/>
            <a:chOff x="7637144" y="3215004"/>
            <a:chExt cx="1362710" cy="1290320"/>
          </a:xfrm>
        </p:grpSpPr>
        <p:sp>
          <p:nvSpPr>
            <p:cNvPr id="15" name="object 34">
              <a:extLst>
                <a:ext uri="{FF2B5EF4-FFF2-40B4-BE49-F238E27FC236}">
                  <a16:creationId xmlns:a16="http://schemas.microsoft.com/office/drawing/2014/main" id="{24C0406D-1A8A-4072-FB53-4554EBB90C6C}"/>
                </a:ext>
              </a:extLst>
            </p:cNvPr>
            <p:cNvSpPr/>
            <p:nvPr/>
          </p:nvSpPr>
          <p:spPr>
            <a:xfrm>
              <a:off x="7637144" y="3215004"/>
              <a:ext cx="1362710" cy="1290320"/>
            </a:xfrm>
            <a:custGeom>
              <a:avLst/>
              <a:gdLst/>
              <a:ahLst/>
              <a:cxnLst/>
              <a:rect l="l" t="t" r="r" b="b"/>
              <a:pathLst>
                <a:path w="1362709" h="1290320">
                  <a:moveTo>
                    <a:pt x="681354" y="0"/>
                  </a:moveTo>
                  <a:lnTo>
                    <a:pt x="633095" y="1905"/>
                  </a:lnTo>
                  <a:lnTo>
                    <a:pt x="584834" y="6350"/>
                  </a:lnTo>
                  <a:lnTo>
                    <a:pt x="538479" y="14605"/>
                  </a:lnTo>
                  <a:lnTo>
                    <a:pt x="492759" y="25400"/>
                  </a:lnTo>
                  <a:lnTo>
                    <a:pt x="448945" y="38735"/>
                  </a:lnTo>
                  <a:lnTo>
                    <a:pt x="405764" y="55245"/>
                  </a:lnTo>
                  <a:lnTo>
                    <a:pt x="364489" y="74295"/>
                  </a:lnTo>
                  <a:lnTo>
                    <a:pt x="324484" y="95885"/>
                  </a:lnTo>
                  <a:lnTo>
                    <a:pt x="286384" y="119380"/>
                  </a:lnTo>
                  <a:lnTo>
                    <a:pt x="250189" y="145415"/>
                  </a:lnTo>
                  <a:lnTo>
                    <a:pt x="215900" y="173990"/>
                  </a:lnTo>
                  <a:lnTo>
                    <a:pt x="184150" y="204470"/>
                  </a:lnTo>
                  <a:lnTo>
                    <a:pt x="154304" y="236855"/>
                  </a:lnTo>
                  <a:lnTo>
                    <a:pt x="126364" y="271145"/>
                  </a:lnTo>
                  <a:lnTo>
                    <a:pt x="100964" y="307340"/>
                  </a:lnTo>
                  <a:lnTo>
                    <a:pt x="78739" y="344805"/>
                  </a:lnTo>
                  <a:lnTo>
                    <a:pt x="58420" y="384175"/>
                  </a:lnTo>
                  <a:lnTo>
                    <a:pt x="41275" y="424815"/>
                  </a:lnTo>
                  <a:lnTo>
                    <a:pt x="26670" y="466725"/>
                  </a:lnTo>
                  <a:lnTo>
                    <a:pt x="15239" y="509905"/>
                  </a:lnTo>
                  <a:lnTo>
                    <a:pt x="6984" y="553720"/>
                  </a:lnTo>
                  <a:lnTo>
                    <a:pt x="1904" y="599440"/>
                  </a:lnTo>
                  <a:lnTo>
                    <a:pt x="0" y="645160"/>
                  </a:lnTo>
                  <a:lnTo>
                    <a:pt x="1904" y="691515"/>
                  </a:lnTo>
                  <a:lnTo>
                    <a:pt x="6984" y="736600"/>
                  </a:lnTo>
                  <a:lnTo>
                    <a:pt x="15239" y="780415"/>
                  </a:lnTo>
                  <a:lnTo>
                    <a:pt x="26670" y="823595"/>
                  </a:lnTo>
                  <a:lnTo>
                    <a:pt x="41275" y="865505"/>
                  </a:lnTo>
                  <a:lnTo>
                    <a:pt x="58420" y="906145"/>
                  </a:lnTo>
                  <a:lnTo>
                    <a:pt x="78739" y="945515"/>
                  </a:lnTo>
                  <a:lnTo>
                    <a:pt x="100964" y="982980"/>
                  </a:lnTo>
                  <a:lnTo>
                    <a:pt x="126364" y="1019175"/>
                  </a:lnTo>
                  <a:lnTo>
                    <a:pt x="154304" y="1053465"/>
                  </a:lnTo>
                  <a:lnTo>
                    <a:pt x="184150" y="1085850"/>
                  </a:lnTo>
                  <a:lnTo>
                    <a:pt x="215900" y="1116330"/>
                  </a:lnTo>
                  <a:lnTo>
                    <a:pt x="250189" y="1144905"/>
                  </a:lnTo>
                  <a:lnTo>
                    <a:pt x="286384" y="1170940"/>
                  </a:lnTo>
                  <a:lnTo>
                    <a:pt x="324484" y="1195070"/>
                  </a:lnTo>
                  <a:lnTo>
                    <a:pt x="364489" y="1216025"/>
                  </a:lnTo>
                  <a:lnTo>
                    <a:pt x="405764" y="1235075"/>
                  </a:lnTo>
                  <a:lnTo>
                    <a:pt x="448945" y="1251585"/>
                  </a:lnTo>
                  <a:lnTo>
                    <a:pt x="492759" y="1265555"/>
                  </a:lnTo>
                  <a:lnTo>
                    <a:pt x="538479" y="1276350"/>
                  </a:lnTo>
                  <a:lnTo>
                    <a:pt x="584834" y="1283970"/>
                  </a:lnTo>
                  <a:lnTo>
                    <a:pt x="633095" y="1288415"/>
                  </a:lnTo>
                  <a:lnTo>
                    <a:pt x="681354" y="1290320"/>
                  </a:lnTo>
                  <a:lnTo>
                    <a:pt x="730250" y="1288415"/>
                  </a:lnTo>
                  <a:lnTo>
                    <a:pt x="777875" y="1283970"/>
                  </a:lnTo>
                  <a:lnTo>
                    <a:pt x="824864" y="1276350"/>
                  </a:lnTo>
                  <a:lnTo>
                    <a:pt x="869950" y="1265555"/>
                  </a:lnTo>
                  <a:lnTo>
                    <a:pt x="914400" y="1251585"/>
                  </a:lnTo>
                  <a:lnTo>
                    <a:pt x="957579" y="1235075"/>
                  </a:lnTo>
                  <a:lnTo>
                    <a:pt x="998854" y="1216025"/>
                  </a:lnTo>
                  <a:lnTo>
                    <a:pt x="1038225" y="1195070"/>
                  </a:lnTo>
                  <a:lnTo>
                    <a:pt x="1076325" y="1170940"/>
                  </a:lnTo>
                  <a:lnTo>
                    <a:pt x="1112520" y="1144905"/>
                  </a:lnTo>
                  <a:lnTo>
                    <a:pt x="1146809" y="1116330"/>
                  </a:lnTo>
                  <a:lnTo>
                    <a:pt x="1179195" y="1085850"/>
                  </a:lnTo>
                  <a:lnTo>
                    <a:pt x="1209039" y="1053465"/>
                  </a:lnTo>
                  <a:lnTo>
                    <a:pt x="1236979" y="1019175"/>
                  </a:lnTo>
                  <a:lnTo>
                    <a:pt x="1261745" y="982980"/>
                  </a:lnTo>
                  <a:lnTo>
                    <a:pt x="1284604" y="945515"/>
                  </a:lnTo>
                  <a:lnTo>
                    <a:pt x="1304925" y="906145"/>
                  </a:lnTo>
                  <a:lnTo>
                    <a:pt x="1322070" y="865505"/>
                  </a:lnTo>
                  <a:lnTo>
                    <a:pt x="1336675" y="823595"/>
                  </a:lnTo>
                  <a:lnTo>
                    <a:pt x="1347470" y="780415"/>
                  </a:lnTo>
                  <a:lnTo>
                    <a:pt x="1356359" y="736600"/>
                  </a:lnTo>
                  <a:lnTo>
                    <a:pt x="1361439" y="691515"/>
                  </a:lnTo>
                  <a:lnTo>
                    <a:pt x="1362709" y="645160"/>
                  </a:lnTo>
                  <a:lnTo>
                    <a:pt x="1361439" y="599440"/>
                  </a:lnTo>
                  <a:lnTo>
                    <a:pt x="1356359" y="553720"/>
                  </a:lnTo>
                  <a:lnTo>
                    <a:pt x="1347470" y="509905"/>
                  </a:lnTo>
                  <a:lnTo>
                    <a:pt x="1336675" y="466725"/>
                  </a:lnTo>
                  <a:lnTo>
                    <a:pt x="1322070" y="424815"/>
                  </a:lnTo>
                  <a:lnTo>
                    <a:pt x="1304925" y="384175"/>
                  </a:lnTo>
                  <a:lnTo>
                    <a:pt x="1284604" y="344805"/>
                  </a:lnTo>
                  <a:lnTo>
                    <a:pt x="1261745" y="307340"/>
                  </a:lnTo>
                  <a:lnTo>
                    <a:pt x="1236979" y="271145"/>
                  </a:lnTo>
                  <a:lnTo>
                    <a:pt x="1209039" y="236855"/>
                  </a:lnTo>
                  <a:lnTo>
                    <a:pt x="1179195" y="204470"/>
                  </a:lnTo>
                  <a:lnTo>
                    <a:pt x="1146809" y="173990"/>
                  </a:lnTo>
                  <a:lnTo>
                    <a:pt x="1112520" y="145415"/>
                  </a:lnTo>
                  <a:lnTo>
                    <a:pt x="1076325" y="119380"/>
                  </a:lnTo>
                  <a:lnTo>
                    <a:pt x="1038225" y="95885"/>
                  </a:lnTo>
                  <a:lnTo>
                    <a:pt x="998854" y="74295"/>
                  </a:lnTo>
                  <a:lnTo>
                    <a:pt x="957579" y="55245"/>
                  </a:lnTo>
                  <a:lnTo>
                    <a:pt x="914400" y="38735"/>
                  </a:lnTo>
                  <a:lnTo>
                    <a:pt x="869950" y="25400"/>
                  </a:lnTo>
                  <a:lnTo>
                    <a:pt x="824864" y="14605"/>
                  </a:lnTo>
                  <a:lnTo>
                    <a:pt x="777875" y="6350"/>
                  </a:lnTo>
                  <a:lnTo>
                    <a:pt x="730250" y="1905"/>
                  </a:lnTo>
                  <a:lnTo>
                    <a:pt x="681354" y="0"/>
                  </a:lnTo>
                  <a:close/>
                </a:path>
              </a:pathLst>
            </a:custGeom>
            <a:solidFill>
              <a:srgbClr val="0000FF"/>
            </a:solidFill>
          </p:spPr>
          <p:txBody>
            <a:bodyPr wrap="square" lIns="0" tIns="0" rIns="0" bIns="0" rtlCol="0"/>
            <a:lstStyle/>
            <a:p>
              <a:endParaRPr/>
            </a:p>
          </p:txBody>
        </p:sp>
        <p:sp>
          <p:nvSpPr>
            <p:cNvPr id="16" name="object 35">
              <a:extLst>
                <a:ext uri="{FF2B5EF4-FFF2-40B4-BE49-F238E27FC236}">
                  <a16:creationId xmlns:a16="http://schemas.microsoft.com/office/drawing/2014/main" id="{579F508E-90A0-1D85-D8F9-47DCA273AAF7}"/>
                </a:ext>
              </a:extLst>
            </p:cNvPr>
            <p:cNvSpPr/>
            <p:nvPr/>
          </p:nvSpPr>
          <p:spPr>
            <a:xfrm>
              <a:off x="7945119" y="3473449"/>
              <a:ext cx="861059" cy="861060"/>
            </a:xfrm>
            <a:prstGeom prst="rect">
              <a:avLst/>
            </a:prstGeom>
            <a:blipFill>
              <a:blip r:embed="rId5" cstate="print"/>
              <a:stretch>
                <a:fillRect/>
              </a:stretch>
            </a:blipFill>
          </p:spPr>
          <p:txBody>
            <a:bodyPr wrap="square" lIns="0" tIns="0" rIns="0" bIns="0" rtlCol="0"/>
            <a:lstStyle/>
            <a:p>
              <a:endParaRPr/>
            </a:p>
          </p:txBody>
        </p:sp>
      </p:grpSp>
      <p:grpSp>
        <p:nvGrpSpPr>
          <p:cNvPr id="17" name="object 12">
            <a:extLst>
              <a:ext uri="{FF2B5EF4-FFF2-40B4-BE49-F238E27FC236}">
                <a16:creationId xmlns:a16="http://schemas.microsoft.com/office/drawing/2014/main" id="{9135A56C-4CB5-811C-3A22-5D9C9293AC31}"/>
              </a:ext>
            </a:extLst>
          </p:cNvPr>
          <p:cNvGrpSpPr/>
          <p:nvPr/>
        </p:nvGrpSpPr>
        <p:grpSpPr>
          <a:xfrm>
            <a:off x="5572439" y="3992377"/>
            <a:ext cx="1674495" cy="1764030"/>
            <a:chOff x="6524625" y="4569142"/>
            <a:chExt cx="1674495" cy="1764030"/>
          </a:xfrm>
        </p:grpSpPr>
        <p:sp>
          <p:nvSpPr>
            <p:cNvPr id="18" name="object 13">
              <a:extLst>
                <a:ext uri="{FF2B5EF4-FFF2-40B4-BE49-F238E27FC236}">
                  <a16:creationId xmlns:a16="http://schemas.microsoft.com/office/drawing/2014/main" id="{126D9BBA-117C-52E3-11ED-694E12561F03}"/>
                </a:ext>
              </a:extLst>
            </p:cNvPr>
            <p:cNvSpPr/>
            <p:nvPr/>
          </p:nvSpPr>
          <p:spPr>
            <a:xfrm>
              <a:off x="6524625" y="4583429"/>
              <a:ext cx="1659889" cy="1749425"/>
            </a:xfrm>
            <a:custGeom>
              <a:avLst/>
              <a:gdLst/>
              <a:ahLst/>
              <a:cxnLst/>
              <a:rect l="l" t="t" r="r" b="b"/>
              <a:pathLst>
                <a:path w="1659890" h="1749425">
                  <a:moveTo>
                    <a:pt x="1360170" y="1106805"/>
                  </a:moveTo>
                  <a:lnTo>
                    <a:pt x="1358900" y="1060450"/>
                  </a:lnTo>
                  <a:lnTo>
                    <a:pt x="1353820" y="1015365"/>
                  </a:lnTo>
                  <a:lnTo>
                    <a:pt x="1345565" y="971550"/>
                  </a:lnTo>
                  <a:lnTo>
                    <a:pt x="1334135" y="928370"/>
                  </a:lnTo>
                  <a:lnTo>
                    <a:pt x="1319530" y="887095"/>
                  </a:lnTo>
                  <a:lnTo>
                    <a:pt x="1302385" y="846455"/>
                  </a:lnTo>
                  <a:lnTo>
                    <a:pt x="1282065" y="807085"/>
                  </a:lnTo>
                  <a:lnTo>
                    <a:pt x="1259840" y="769620"/>
                  </a:lnTo>
                  <a:lnTo>
                    <a:pt x="1234440" y="734060"/>
                  </a:lnTo>
                  <a:lnTo>
                    <a:pt x="1206500" y="699770"/>
                  </a:lnTo>
                  <a:lnTo>
                    <a:pt x="1176655" y="667385"/>
                  </a:lnTo>
                  <a:lnTo>
                    <a:pt x="1144905" y="636917"/>
                  </a:lnTo>
                  <a:lnTo>
                    <a:pt x="1110615" y="608965"/>
                  </a:lnTo>
                  <a:lnTo>
                    <a:pt x="1074420" y="582930"/>
                  </a:lnTo>
                  <a:lnTo>
                    <a:pt x="1036320" y="558800"/>
                  </a:lnTo>
                  <a:lnTo>
                    <a:pt x="996950" y="537210"/>
                  </a:lnTo>
                  <a:lnTo>
                    <a:pt x="955675" y="518795"/>
                  </a:lnTo>
                  <a:lnTo>
                    <a:pt x="912495" y="502285"/>
                  </a:lnTo>
                  <a:lnTo>
                    <a:pt x="868680" y="488950"/>
                  </a:lnTo>
                  <a:lnTo>
                    <a:pt x="822960" y="478155"/>
                  </a:lnTo>
                  <a:lnTo>
                    <a:pt x="776605" y="469900"/>
                  </a:lnTo>
                  <a:lnTo>
                    <a:pt x="728980" y="465455"/>
                  </a:lnTo>
                  <a:lnTo>
                    <a:pt x="680085" y="463550"/>
                  </a:lnTo>
                  <a:lnTo>
                    <a:pt x="631825" y="465455"/>
                  </a:lnTo>
                  <a:lnTo>
                    <a:pt x="584200" y="469900"/>
                  </a:lnTo>
                  <a:lnTo>
                    <a:pt x="537210" y="478155"/>
                  </a:lnTo>
                  <a:lnTo>
                    <a:pt x="492125" y="488950"/>
                  </a:lnTo>
                  <a:lnTo>
                    <a:pt x="447675" y="502285"/>
                  </a:lnTo>
                  <a:lnTo>
                    <a:pt x="405130" y="518795"/>
                  </a:lnTo>
                  <a:lnTo>
                    <a:pt x="363855" y="537210"/>
                  </a:lnTo>
                  <a:lnTo>
                    <a:pt x="323850" y="558800"/>
                  </a:lnTo>
                  <a:lnTo>
                    <a:pt x="285750" y="582930"/>
                  </a:lnTo>
                  <a:lnTo>
                    <a:pt x="249555" y="608965"/>
                  </a:lnTo>
                  <a:lnTo>
                    <a:pt x="215900" y="636917"/>
                  </a:lnTo>
                  <a:lnTo>
                    <a:pt x="183515" y="667385"/>
                  </a:lnTo>
                  <a:lnTo>
                    <a:pt x="153670" y="699770"/>
                  </a:lnTo>
                  <a:lnTo>
                    <a:pt x="125730" y="734060"/>
                  </a:lnTo>
                  <a:lnTo>
                    <a:pt x="100965" y="769620"/>
                  </a:lnTo>
                  <a:lnTo>
                    <a:pt x="78105" y="807085"/>
                  </a:lnTo>
                  <a:lnTo>
                    <a:pt x="58420" y="846455"/>
                  </a:lnTo>
                  <a:lnTo>
                    <a:pt x="40640" y="887095"/>
                  </a:lnTo>
                  <a:lnTo>
                    <a:pt x="26670" y="928370"/>
                  </a:lnTo>
                  <a:lnTo>
                    <a:pt x="15240" y="971550"/>
                  </a:lnTo>
                  <a:lnTo>
                    <a:pt x="6972" y="1015365"/>
                  </a:lnTo>
                  <a:lnTo>
                    <a:pt x="1905" y="1060450"/>
                  </a:lnTo>
                  <a:lnTo>
                    <a:pt x="0" y="1106805"/>
                  </a:lnTo>
                  <a:lnTo>
                    <a:pt x="1905" y="1152525"/>
                  </a:lnTo>
                  <a:lnTo>
                    <a:pt x="6972" y="1197610"/>
                  </a:lnTo>
                  <a:lnTo>
                    <a:pt x="15240" y="1241425"/>
                  </a:lnTo>
                  <a:lnTo>
                    <a:pt x="26670" y="1284605"/>
                  </a:lnTo>
                  <a:lnTo>
                    <a:pt x="40640" y="1326515"/>
                  </a:lnTo>
                  <a:lnTo>
                    <a:pt x="58420" y="1366520"/>
                  </a:lnTo>
                  <a:lnTo>
                    <a:pt x="78105" y="1405890"/>
                  </a:lnTo>
                  <a:lnTo>
                    <a:pt x="100965" y="1443355"/>
                  </a:lnTo>
                  <a:lnTo>
                    <a:pt x="125730" y="1478915"/>
                  </a:lnTo>
                  <a:lnTo>
                    <a:pt x="153670" y="1513205"/>
                  </a:lnTo>
                  <a:lnTo>
                    <a:pt x="183515" y="1545590"/>
                  </a:lnTo>
                  <a:lnTo>
                    <a:pt x="215900" y="1576070"/>
                  </a:lnTo>
                  <a:lnTo>
                    <a:pt x="249555" y="1604010"/>
                  </a:lnTo>
                  <a:lnTo>
                    <a:pt x="285750" y="1630680"/>
                  </a:lnTo>
                  <a:lnTo>
                    <a:pt x="323850" y="1654175"/>
                  </a:lnTo>
                  <a:lnTo>
                    <a:pt x="363855" y="1675765"/>
                  </a:lnTo>
                  <a:lnTo>
                    <a:pt x="405130" y="1694815"/>
                  </a:lnTo>
                  <a:lnTo>
                    <a:pt x="447675" y="1710690"/>
                  </a:lnTo>
                  <a:lnTo>
                    <a:pt x="492125" y="1724660"/>
                  </a:lnTo>
                  <a:lnTo>
                    <a:pt x="537210" y="1735455"/>
                  </a:lnTo>
                  <a:lnTo>
                    <a:pt x="584200" y="1743075"/>
                  </a:lnTo>
                  <a:lnTo>
                    <a:pt x="631825" y="1747520"/>
                  </a:lnTo>
                  <a:lnTo>
                    <a:pt x="680085" y="1749425"/>
                  </a:lnTo>
                  <a:lnTo>
                    <a:pt x="728980" y="1747520"/>
                  </a:lnTo>
                  <a:lnTo>
                    <a:pt x="776605" y="1743075"/>
                  </a:lnTo>
                  <a:lnTo>
                    <a:pt x="822960" y="1735455"/>
                  </a:lnTo>
                  <a:lnTo>
                    <a:pt x="868680" y="1724660"/>
                  </a:lnTo>
                  <a:lnTo>
                    <a:pt x="912495" y="1710690"/>
                  </a:lnTo>
                  <a:lnTo>
                    <a:pt x="955675" y="1694815"/>
                  </a:lnTo>
                  <a:lnTo>
                    <a:pt x="996950" y="1675765"/>
                  </a:lnTo>
                  <a:lnTo>
                    <a:pt x="1036320" y="1654175"/>
                  </a:lnTo>
                  <a:lnTo>
                    <a:pt x="1074420" y="1630680"/>
                  </a:lnTo>
                  <a:lnTo>
                    <a:pt x="1110615" y="1604010"/>
                  </a:lnTo>
                  <a:lnTo>
                    <a:pt x="1144905" y="1576070"/>
                  </a:lnTo>
                  <a:lnTo>
                    <a:pt x="1176655" y="1545590"/>
                  </a:lnTo>
                  <a:lnTo>
                    <a:pt x="1206500" y="1513205"/>
                  </a:lnTo>
                  <a:lnTo>
                    <a:pt x="1234440" y="1478915"/>
                  </a:lnTo>
                  <a:lnTo>
                    <a:pt x="1259840" y="1443355"/>
                  </a:lnTo>
                  <a:lnTo>
                    <a:pt x="1282065" y="1405890"/>
                  </a:lnTo>
                  <a:lnTo>
                    <a:pt x="1302385" y="1366520"/>
                  </a:lnTo>
                  <a:lnTo>
                    <a:pt x="1319530" y="1326515"/>
                  </a:lnTo>
                  <a:lnTo>
                    <a:pt x="1334135" y="1284605"/>
                  </a:lnTo>
                  <a:lnTo>
                    <a:pt x="1345565" y="1241425"/>
                  </a:lnTo>
                  <a:lnTo>
                    <a:pt x="1353820" y="1197610"/>
                  </a:lnTo>
                  <a:lnTo>
                    <a:pt x="1358900" y="1152525"/>
                  </a:lnTo>
                  <a:lnTo>
                    <a:pt x="1360170" y="1106805"/>
                  </a:lnTo>
                  <a:close/>
                </a:path>
                <a:path w="1659890" h="1749425">
                  <a:moveTo>
                    <a:pt x="1659890" y="0"/>
                  </a:moveTo>
                  <a:lnTo>
                    <a:pt x="1269365" y="635000"/>
                  </a:lnTo>
                  <a:lnTo>
                    <a:pt x="1304290" y="594360"/>
                  </a:lnTo>
                  <a:lnTo>
                    <a:pt x="1338580" y="552450"/>
                  </a:lnTo>
                  <a:lnTo>
                    <a:pt x="1372235" y="510540"/>
                  </a:lnTo>
                  <a:lnTo>
                    <a:pt x="1404620" y="466725"/>
                  </a:lnTo>
                  <a:lnTo>
                    <a:pt x="1436370" y="422910"/>
                  </a:lnTo>
                  <a:lnTo>
                    <a:pt x="1466215" y="377190"/>
                  </a:lnTo>
                  <a:lnTo>
                    <a:pt x="1495425" y="330835"/>
                  </a:lnTo>
                  <a:lnTo>
                    <a:pt x="1522730" y="285750"/>
                  </a:lnTo>
                  <a:lnTo>
                    <a:pt x="1548765" y="239395"/>
                  </a:lnTo>
                  <a:lnTo>
                    <a:pt x="1573530" y="192405"/>
                  </a:lnTo>
                  <a:lnTo>
                    <a:pt x="1597025" y="144780"/>
                  </a:lnTo>
                  <a:lnTo>
                    <a:pt x="1618615" y="96520"/>
                  </a:lnTo>
                  <a:lnTo>
                    <a:pt x="1639570" y="48260"/>
                  </a:lnTo>
                  <a:lnTo>
                    <a:pt x="1659890" y="0"/>
                  </a:lnTo>
                  <a:close/>
                </a:path>
              </a:pathLst>
            </a:custGeom>
            <a:solidFill>
              <a:srgbClr val="0000FF"/>
            </a:solidFill>
          </p:spPr>
          <p:txBody>
            <a:bodyPr wrap="square" lIns="0" tIns="0" rIns="0" bIns="0" rtlCol="0"/>
            <a:lstStyle/>
            <a:p>
              <a:endParaRPr/>
            </a:p>
          </p:txBody>
        </p:sp>
        <p:sp>
          <p:nvSpPr>
            <p:cNvPr id="19" name="object 14">
              <a:extLst>
                <a:ext uri="{FF2B5EF4-FFF2-40B4-BE49-F238E27FC236}">
                  <a16:creationId xmlns:a16="http://schemas.microsoft.com/office/drawing/2014/main" id="{BFDC0882-C662-0D6F-6966-F78E8073228F}"/>
                </a:ext>
              </a:extLst>
            </p:cNvPr>
            <p:cNvSpPr/>
            <p:nvPr/>
          </p:nvSpPr>
          <p:spPr>
            <a:xfrm>
              <a:off x="7793989" y="4583429"/>
              <a:ext cx="390525" cy="635000"/>
            </a:xfrm>
            <a:custGeom>
              <a:avLst/>
              <a:gdLst/>
              <a:ahLst/>
              <a:cxnLst/>
              <a:rect l="l" t="t" r="r" b="b"/>
              <a:pathLst>
                <a:path w="390525" h="635000">
                  <a:moveTo>
                    <a:pt x="390525" y="0"/>
                  </a:moveTo>
                  <a:lnTo>
                    <a:pt x="370204" y="48260"/>
                  </a:lnTo>
                  <a:lnTo>
                    <a:pt x="349250" y="96520"/>
                  </a:lnTo>
                  <a:lnTo>
                    <a:pt x="327659" y="144780"/>
                  </a:lnTo>
                  <a:lnTo>
                    <a:pt x="304164" y="192405"/>
                  </a:lnTo>
                  <a:lnTo>
                    <a:pt x="279400" y="239395"/>
                  </a:lnTo>
                  <a:lnTo>
                    <a:pt x="253364" y="285750"/>
                  </a:lnTo>
                  <a:lnTo>
                    <a:pt x="226059" y="330835"/>
                  </a:lnTo>
                  <a:lnTo>
                    <a:pt x="196850" y="377190"/>
                  </a:lnTo>
                  <a:lnTo>
                    <a:pt x="167004" y="422910"/>
                  </a:lnTo>
                  <a:lnTo>
                    <a:pt x="135254" y="466725"/>
                  </a:lnTo>
                  <a:lnTo>
                    <a:pt x="102869" y="510540"/>
                  </a:lnTo>
                  <a:lnTo>
                    <a:pt x="69214" y="552450"/>
                  </a:lnTo>
                  <a:lnTo>
                    <a:pt x="34925" y="594360"/>
                  </a:lnTo>
                  <a:lnTo>
                    <a:pt x="0" y="635000"/>
                  </a:lnTo>
                </a:path>
              </a:pathLst>
            </a:custGeom>
            <a:ln w="28575">
              <a:solidFill>
                <a:srgbClr val="202020"/>
              </a:solidFill>
            </a:ln>
          </p:spPr>
          <p:txBody>
            <a:bodyPr wrap="square" lIns="0" tIns="0" rIns="0" bIns="0" rtlCol="0"/>
            <a:lstStyle/>
            <a:p>
              <a:endParaRPr/>
            </a:p>
          </p:txBody>
        </p:sp>
      </p:grpSp>
      <p:sp>
        <p:nvSpPr>
          <p:cNvPr id="20" name="object 20">
            <a:extLst>
              <a:ext uri="{FF2B5EF4-FFF2-40B4-BE49-F238E27FC236}">
                <a16:creationId xmlns:a16="http://schemas.microsoft.com/office/drawing/2014/main" id="{125991D4-138E-669A-E4A2-0A322F1E55DE}"/>
              </a:ext>
            </a:extLst>
          </p:cNvPr>
          <p:cNvSpPr/>
          <p:nvPr/>
        </p:nvSpPr>
        <p:spPr>
          <a:xfrm>
            <a:off x="5841930" y="4637318"/>
            <a:ext cx="1002665" cy="1002665"/>
          </a:xfrm>
          <a:prstGeom prst="rect">
            <a:avLst/>
          </a:prstGeom>
          <a:blipFill>
            <a:blip r:embed="rId6" cstate="print"/>
            <a:stretch>
              <a:fillRect/>
            </a:stretch>
          </a:blipFill>
        </p:spPr>
        <p:txBody>
          <a:bodyPr wrap="square" lIns="0" tIns="0" rIns="0" bIns="0" rtlCol="0"/>
          <a:lstStyle/>
          <a:p>
            <a:endParaRPr dirty="0"/>
          </a:p>
        </p:txBody>
      </p:sp>
      <p:grpSp>
        <p:nvGrpSpPr>
          <p:cNvPr id="41" name="object 15">
            <a:extLst>
              <a:ext uri="{FF2B5EF4-FFF2-40B4-BE49-F238E27FC236}">
                <a16:creationId xmlns:a16="http://schemas.microsoft.com/office/drawing/2014/main" id="{5CCE1844-B921-7669-FC6F-383BFDA110D6}"/>
              </a:ext>
            </a:extLst>
          </p:cNvPr>
          <p:cNvGrpSpPr/>
          <p:nvPr/>
        </p:nvGrpSpPr>
        <p:grpSpPr>
          <a:xfrm>
            <a:off x="3150005" y="3989049"/>
            <a:ext cx="2513330" cy="1767205"/>
            <a:chOff x="3976687" y="4565967"/>
            <a:chExt cx="2513330" cy="1767205"/>
          </a:xfrm>
        </p:grpSpPr>
        <p:sp>
          <p:nvSpPr>
            <p:cNvPr id="42" name="object 16">
              <a:extLst>
                <a:ext uri="{FF2B5EF4-FFF2-40B4-BE49-F238E27FC236}">
                  <a16:creationId xmlns:a16="http://schemas.microsoft.com/office/drawing/2014/main" id="{1024024A-EADE-5797-C7A6-59CD5FCC4E24}"/>
                </a:ext>
              </a:extLst>
            </p:cNvPr>
            <p:cNvSpPr/>
            <p:nvPr/>
          </p:nvSpPr>
          <p:spPr>
            <a:xfrm>
              <a:off x="4291330" y="5046979"/>
              <a:ext cx="2184400" cy="1285875"/>
            </a:xfrm>
            <a:custGeom>
              <a:avLst/>
              <a:gdLst/>
              <a:ahLst/>
              <a:cxnLst/>
              <a:rect l="l" t="t" r="r" b="b"/>
              <a:pathLst>
                <a:path w="2184400" h="1285875">
                  <a:moveTo>
                    <a:pt x="1362710" y="643255"/>
                  </a:moveTo>
                  <a:lnTo>
                    <a:pt x="1360805" y="596900"/>
                  </a:lnTo>
                  <a:lnTo>
                    <a:pt x="1355725" y="551815"/>
                  </a:lnTo>
                  <a:lnTo>
                    <a:pt x="1347470" y="508000"/>
                  </a:lnTo>
                  <a:lnTo>
                    <a:pt x="1336040" y="464820"/>
                  </a:lnTo>
                  <a:lnTo>
                    <a:pt x="1322070" y="423545"/>
                  </a:lnTo>
                  <a:lnTo>
                    <a:pt x="1304290" y="382905"/>
                  </a:lnTo>
                  <a:lnTo>
                    <a:pt x="1284605" y="343535"/>
                  </a:lnTo>
                  <a:lnTo>
                    <a:pt x="1261745" y="306070"/>
                  </a:lnTo>
                  <a:lnTo>
                    <a:pt x="1236345" y="270510"/>
                  </a:lnTo>
                  <a:lnTo>
                    <a:pt x="1209040" y="236220"/>
                  </a:lnTo>
                  <a:lnTo>
                    <a:pt x="1179195" y="203835"/>
                  </a:lnTo>
                  <a:lnTo>
                    <a:pt x="1146810" y="173367"/>
                  </a:lnTo>
                  <a:lnTo>
                    <a:pt x="1112520" y="145415"/>
                  </a:lnTo>
                  <a:lnTo>
                    <a:pt x="1076325" y="119380"/>
                  </a:lnTo>
                  <a:lnTo>
                    <a:pt x="1038225" y="95250"/>
                  </a:lnTo>
                  <a:lnTo>
                    <a:pt x="998855" y="73660"/>
                  </a:lnTo>
                  <a:lnTo>
                    <a:pt x="956945" y="55245"/>
                  </a:lnTo>
                  <a:lnTo>
                    <a:pt x="914400" y="38735"/>
                  </a:lnTo>
                  <a:lnTo>
                    <a:pt x="869950" y="25400"/>
                  </a:lnTo>
                  <a:lnTo>
                    <a:pt x="824230" y="14605"/>
                  </a:lnTo>
                  <a:lnTo>
                    <a:pt x="777875" y="6350"/>
                  </a:lnTo>
                  <a:lnTo>
                    <a:pt x="730250" y="1905"/>
                  </a:lnTo>
                  <a:lnTo>
                    <a:pt x="681355" y="0"/>
                  </a:lnTo>
                  <a:lnTo>
                    <a:pt x="633095" y="1905"/>
                  </a:lnTo>
                  <a:lnTo>
                    <a:pt x="584835" y="6350"/>
                  </a:lnTo>
                  <a:lnTo>
                    <a:pt x="538480" y="14605"/>
                  </a:lnTo>
                  <a:lnTo>
                    <a:pt x="492760" y="25400"/>
                  </a:lnTo>
                  <a:lnTo>
                    <a:pt x="448310" y="38735"/>
                  </a:lnTo>
                  <a:lnTo>
                    <a:pt x="405765" y="55245"/>
                  </a:lnTo>
                  <a:lnTo>
                    <a:pt x="364490" y="73660"/>
                  </a:lnTo>
                  <a:lnTo>
                    <a:pt x="324485" y="95250"/>
                  </a:lnTo>
                  <a:lnTo>
                    <a:pt x="286385" y="119380"/>
                  </a:lnTo>
                  <a:lnTo>
                    <a:pt x="250190" y="145415"/>
                  </a:lnTo>
                  <a:lnTo>
                    <a:pt x="215900" y="173367"/>
                  </a:lnTo>
                  <a:lnTo>
                    <a:pt x="184150" y="203835"/>
                  </a:lnTo>
                  <a:lnTo>
                    <a:pt x="153670" y="236220"/>
                  </a:lnTo>
                  <a:lnTo>
                    <a:pt x="126365" y="270510"/>
                  </a:lnTo>
                  <a:lnTo>
                    <a:pt x="100965" y="306070"/>
                  </a:lnTo>
                  <a:lnTo>
                    <a:pt x="78105" y="343535"/>
                  </a:lnTo>
                  <a:lnTo>
                    <a:pt x="58420" y="382905"/>
                  </a:lnTo>
                  <a:lnTo>
                    <a:pt x="41275" y="423545"/>
                  </a:lnTo>
                  <a:lnTo>
                    <a:pt x="26670" y="464820"/>
                  </a:lnTo>
                  <a:lnTo>
                    <a:pt x="15240" y="508000"/>
                  </a:lnTo>
                  <a:lnTo>
                    <a:pt x="6985" y="551815"/>
                  </a:lnTo>
                  <a:lnTo>
                    <a:pt x="1905" y="596900"/>
                  </a:lnTo>
                  <a:lnTo>
                    <a:pt x="0" y="643255"/>
                  </a:lnTo>
                  <a:lnTo>
                    <a:pt x="1905" y="688975"/>
                  </a:lnTo>
                  <a:lnTo>
                    <a:pt x="6985" y="734060"/>
                  </a:lnTo>
                  <a:lnTo>
                    <a:pt x="15240" y="777875"/>
                  </a:lnTo>
                  <a:lnTo>
                    <a:pt x="26670" y="821055"/>
                  </a:lnTo>
                  <a:lnTo>
                    <a:pt x="41275" y="862965"/>
                  </a:lnTo>
                  <a:lnTo>
                    <a:pt x="58420" y="902970"/>
                  </a:lnTo>
                  <a:lnTo>
                    <a:pt x="78105" y="942340"/>
                  </a:lnTo>
                  <a:lnTo>
                    <a:pt x="100965" y="979805"/>
                  </a:lnTo>
                  <a:lnTo>
                    <a:pt x="126365" y="1015365"/>
                  </a:lnTo>
                  <a:lnTo>
                    <a:pt x="153670" y="1049655"/>
                  </a:lnTo>
                  <a:lnTo>
                    <a:pt x="184150" y="1082040"/>
                  </a:lnTo>
                  <a:lnTo>
                    <a:pt x="215900" y="1112520"/>
                  </a:lnTo>
                  <a:lnTo>
                    <a:pt x="250190" y="1140460"/>
                  </a:lnTo>
                  <a:lnTo>
                    <a:pt x="286385" y="1167130"/>
                  </a:lnTo>
                  <a:lnTo>
                    <a:pt x="324485" y="1190625"/>
                  </a:lnTo>
                  <a:lnTo>
                    <a:pt x="364490" y="1212215"/>
                  </a:lnTo>
                  <a:lnTo>
                    <a:pt x="405765" y="1231265"/>
                  </a:lnTo>
                  <a:lnTo>
                    <a:pt x="448310" y="1247140"/>
                  </a:lnTo>
                  <a:lnTo>
                    <a:pt x="492760" y="1261110"/>
                  </a:lnTo>
                  <a:lnTo>
                    <a:pt x="538480" y="1271905"/>
                  </a:lnTo>
                  <a:lnTo>
                    <a:pt x="584835" y="1279525"/>
                  </a:lnTo>
                  <a:lnTo>
                    <a:pt x="633095" y="1283970"/>
                  </a:lnTo>
                  <a:lnTo>
                    <a:pt x="681355" y="1285875"/>
                  </a:lnTo>
                  <a:lnTo>
                    <a:pt x="730250" y="1283970"/>
                  </a:lnTo>
                  <a:lnTo>
                    <a:pt x="777875" y="1279525"/>
                  </a:lnTo>
                  <a:lnTo>
                    <a:pt x="824230" y="1271905"/>
                  </a:lnTo>
                  <a:lnTo>
                    <a:pt x="869950" y="1261110"/>
                  </a:lnTo>
                  <a:lnTo>
                    <a:pt x="914400" y="1247140"/>
                  </a:lnTo>
                  <a:lnTo>
                    <a:pt x="956945" y="1231265"/>
                  </a:lnTo>
                  <a:lnTo>
                    <a:pt x="998855" y="1212215"/>
                  </a:lnTo>
                  <a:lnTo>
                    <a:pt x="1038225" y="1190625"/>
                  </a:lnTo>
                  <a:lnTo>
                    <a:pt x="1076325" y="1167130"/>
                  </a:lnTo>
                  <a:lnTo>
                    <a:pt x="1112520" y="1140460"/>
                  </a:lnTo>
                  <a:lnTo>
                    <a:pt x="1146810" y="1112520"/>
                  </a:lnTo>
                  <a:lnTo>
                    <a:pt x="1179195" y="1082040"/>
                  </a:lnTo>
                  <a:lnTo>
                    <a:pt x="1209040" y="1049655"/>
                  </a:lnTo>
                  <a:lnTo>
                    <a:pt x="1236345" y="1015365"/>
                  </a:lnTo>
                  <a:lnTo>
                    <a:pt x="1261745" y="979805"/>
                  </a:lnTo>
                  <a:lnTo>
                    <a:pt x="1284605" y="942340"/>
                  </a:lnTo>
                  <a:lnTo>
                    <a:pt x="1304290" y="902970"/>
                  </a:lnTo>
                  <a:lnTo>
                    <a:pt x="1322070" y="862965"/>
                  </a:lnTo>
                  <a:lnTo>
                    <a:pt x="1336040" y="821055"/>
                  </a:lnTo>
                  <a:lnTo>
                    <a:pt x="1347470" y="777875"/>
                  </a:lnTo>
                  <a:lnTo>
                    <a:pt x="1355725" y="734060"/>
                  </a:lnTo>
                  <a:lnTo>
                    <a:pt x="1360805" y="688975"/>
                  </a:lnTo>
                  <a:lnTo>
                    <a:pt x="1362710" y="643255"/>
                  </a:lnTo>
                  <a:close/>
                </a:path>
                <a:path w="2184400" h="1285875">
                  <a:moveTo>
                    <a:pt x="2184400" y="892175"/>
                  </a:moveTo>
                  <a:lnTo>
                    <a:pt x="1404620" y="892175"/>
                  </a:lnTo>
                  <a:lnTo>
                    <a:pt x="1452880" y="899160"/>
                  </a:lnTo>
                  <a:lnTo>
                    <a:pt x="1501775" y="905510"/>
                  </a:lnTo>
                  <a:lnTo>
                    <a:pt x="1550035" y="910590"/>
                  </a:lnTo>
                  <a:lnTo>
                    <a:pt x="1599565" y="915035"/>
                  </a:lnTo>
                  <a:lnTo>
                    <a:pt x="1648460" y="918845"/>
                  </a:lnTo>
                  <a:lnTo>
                    <a:pt x="1697990" y="921385"/>
                  </a:lnTo>
                  <a:lnTo>
                    <a:pt x="1746885" y="923290"/>
                  </a:lnTo>
                  <a:lnTo>
                    <a:pt x="1845945" y="923290"/>
                  </a:lnTo>
                  <a:lnTo>
                    <a:pt x="1894840" y="921385"/>
                  </a:lnTo>
                  <a:lnTo>
                    <a:pt x="1943735" y="918845"/>
                  </a:lnTo>
                  <a:lnTo>
                    <a:pt x="1991995" y="915035"/>
                  </a:lnTo>
                  <a:lnTo>
                    <a:pt x="2040255" y="910590"/>
                  </a:lnTo>
                  <a:lnTo>
                    <a:pt x="2088515" y="905510"/>
                  </a:lnTo>
                  <a:lnTo>
                    <a:pt x="2136140" y="899160"/>
                  </a:lnTo>
                  <a:lnTo>
                    <a:pt x="2184400" y="892175"/>
                  </a:lnTo>
                  <a:close/>
                </a:path>
              </a:pathLst>
            </a:custGeom>
            <a:solidFill>
              <a:srgbClr val="0000FF"/>
            </a:solidFill>
          </p:spPr>
          <p:txBody>
            <a:bodyPr wrap="square" lIns="0" tIns="0" rIns="0" bIns="0" rtlCol="0"/>
            <a:lstStyle/>
            <a:p>
              <a:endParaRPr/>
            </a:p>
          </p:txBody>
        </p:sp>
        <p:sp>
          <p:nvSpPr>
            <p:cNvPr id="43" name="object 17">
              <a:extLst>
                <a:ext uri="{FF2B5EF4-FFF2-40B4-BE49-F238E27FC236}">
                  <a16:creationId xmlns:a16="http://schemas.microsoft.com/office/drawing/2014/main" id="{E7DDAE21-366B-A499-4C09-3727FB195824}"/>
                </a:ext>
              </a:extLst>
            </p:cNvPr>
            <p:cNvSpPr/>
            <p:nvPr/>
          </p:nvSpPr>
          <p:spPr>
            <a:xfrm>
              <a:off x="5695950" y="5939154"/>
              <a:ext cx="779780" cy="31115"/>
            </a:xfrm>
            <a:custGeom>
              <a:avLst/>
              <a:gdLst/>
              <a:ahLst/>
              <a:cxnLst/>
              <a:rect l="l" t="t" r="r" b="b"/>
              <a:pathLst>
                <a:path w="779779" h="31114">
                  <a:moveTo>
                    <a:pt x="779779" y="0"/>
                  </a:moveTo>
                  <a:lnTo>
                    <a:pt x="731520" y="6985"/>
                  </a:lnTo>
                  <a:lnTo>
                    <a:pt x="683895" y="13335"/>
                  </a:lnTo>
                  <a:lnTo>
                    <a:pt x="635635" y="18415"/>
                  </a:lnTo>
                  <a:lnTo>
                    <a:pt x="587375" y="22860"/>
                  </a:lnTo>
                  <a:lnTo>
                    <a:pt x="539114" y="26670"/>
                  </a:lnTo>
                  <a:lnTo>
                    <a:pt x="490220" y="29210"/>
                  </a:lnTo>
                  <a:lnTo>
                    <a:pt x="441325" y="31115"/>
                  </a:lnTo>
                  <a:lnTo>
                    <a:pt x="391795" y="31115"/>
                  </a:lnTo>
                  <a:lnTo>
                    <a:pt x="342264" y="31115"/>
                  </a:lnTo>
                  <a:lnTo>
                    <a:pt x="293370" y="29210"/>
                  </a:lnTo>
                  <a:lnTo>
                    <a:pt x="243839" y="26670"/>
                  </a:lnTo>
                  <a:lnTo>
                    <a:pt x="194945" y="22860"/>
                  </a:lnTo>
                  <a:lnTo>
                    <a:pt x="145414" y="18415"/>
                  </a:lnTo>
                  <a:lnTo>
                    <a:pt x="97154" y="13335"/>
                  </a:lnTo>
                  <a:lnTo>
                    <a:pt x="48260" y="6985"/>
                  </a:lnTo>
                  <a:lnTo>
                    <a:pt x="0" y="0"/>
                  </a:lnTo>
                </a:path>
              </a:pathLst>
            </a:custGeom>
            <a:ln w="28574">
              <a:solidFill>
                <a:srgbClr val="202020"/>
              </a:solidFill>
            </a:ln>
          </p:spPr>
          <p:txBody>
            <a:bodyPr wrap="square" lIns="0" tIns="0" rIns="0" bIns="0" rtlCol="0"/>
            <a:lstStyle/>
            <a:p>
              <a:endParaRPr/>
            </a:p>
          </p:txBody>
        </p:sp>
        <p:sp>
          <p:nvSpPr>
            <p:cNvPr id="44" name="object 18">
              <a:extLst>
                <a:ext uri="{FF2B5EF4-FFF2-40B4-BE49-F238E27FC236}">
                  <a16:creationId xmlns:a16="http://schemas.microsoft.com/office/drawing/2014/main" id="{1E2885AB-B9BA-DF39-8B04-D45CE73B0FFC}"/>
                </a:ext>
              </a:extLst>
            </p:cNvPr>
            <p:cNvSpPr/>
            <p:nvPr/>
          </p:nvSpPr>
          <p:spPr>
            <a:xfrm>
              <a:off x="3990975" y="4580254"/>
              <a:ext cx="387350" cy="634365"/>
            </a:xfrm>
            <a:custGeom>
              <a:avLst/>
              <a:gdLst/>
              <a:ahLst/>
              <a:cxnLst/>
              <a:rect l="l" t="t" r="r" b="b"/>
              <a:pathLst>
                <a:path w="387350" h="634364">
                  <a:moveTo>
                    <a:pt x="0" y="0"/>
                  </a:moveTo>
                  <a:lnTo>
                    <a:pt x="19685" y="49530"/>
                  </a:lnTo>
                  <a:lnTo>
                    <a:pt x="40639" y="98425"/>
                  </a:lnTo>
                  <a:lnTo>
                    <a:pt x="62864" y="146050"/>
                  </a:lnTo>
                  <a:lnTo>
                    <a:pt x="86360" y="193675"/>
                  </a:lnTo>
                  <a:lnTo>
                    <a:pt x="111125" y="240665"/>
                  </a:lnTo>
                  <a:lnTo>
                    <a:pt x="137160" y="287655"/>
                  </a:lnTo>
                  <a:lnTo>
                    <a:pt x="164464" y="334645"/>
                  </a:lnTo>
                  <a:lnTo>
                    <a:pt x="193675" y="381000"/>
                  </a:lnTo>
                  <a:lnTo>
                    <a:pt x="223520" y="426085"/>
                  </a:lnTo>
                  <a:lnTo>
                    <a:pt x="254000" y="469900"/>
                  </a:lnTo>
                  <a:lnTo>
                    <a:pt x="285750" y="513080"/>
                  </a:lnTo>
                  <a:lnTo>
                    <a:pt x="318770" y="554990"/>
                  </a:lnTo>
                  <a:lnTo>
                    <a:pt x="352425" y="594995"/>
                  </a:lnTo>
                  <a:lnTo>
                    <a:pt x="387350" y="634365"/>
                  </a:lnTo>
                  <a:lnTo>
                    <a:pt x="0" y="0"/>
                  </a:lnTo>
                  <a:close/>
                </a:path>
              </a:pathLst>
            </a:custGeom>
            <a:solidFill>
              <a:srgbClr val="0000FF"/>
            </a:solidFill>
          </p:spPr>
          <p:txBody>
            <a:bodyPr wrap="square" lIns="0" tIns="0" rIns="0" bIns="0" rtlCol="0"/>
            <a:lstStyle/>
            <a:p>
              <a:endParaRPr/>
            </a:p>
          </p:txBody>
        </p:sp>
        <p:sp>
          <p:nvSpPr>
            <p:cNvPr id="45" name="object 19">
              <a:extLst>
                <a:ext uri="{FF2B5EF4-FFF2-40B4-BE49-F238E27FC236}">
                  <a16:creationId xmlns:a16="http://schemas.microsoft.com/office/drawing/2014/main" id="{BD2F16D5-B4BB-1D3D-4C91-884A589E12EE}"/>
                </a:ext>
              </a:extLst>
            </p:cNvPr>
            <p:cNvSpPr/>
            <p:nvPr/>
          </p:nvSpPr>
          <p:spPr>
            <a:xfrm>
              <a:off x="3990975" y="4580254"/>
              <a:ext cx="387350" cy="634365"/>
            </a:xfrm>
            <a:custGeom>
              <a:avLst/>
              <a:gdLst/>
              <a:ahLst/>
              <a:cxnLst/>
              <a:rect l="l" t="t" r="r" b="b"/>
              <a:pathLst>
                <a:path w="387350" h="634364">
                  <a:moveTo>
                    <a:pt x="387350" y="634365"/>
                  </a:moveTo>
                  <a:lnTo>
                    <a:pt x="352425" y="594995"/>
                  </a:lnTo>
                  <a:lnTo>
                    <a:pt x="318770" y="554990"/>
                  </a:lnTo>
                  <a:lnTo>
                    <a:pt x="285750" y="513080"/>
                  </a:lnTo>
                  <a:lnTo>
                    <a:pt x="254000" y="469900"/>
                  </a:lnTo>
                  <a:lnTo>
                    <a:pt x="223520" y="426085"/>
                  </a:lnTo>
                  <a:lnTo>
                    <a:pt x="193675" y="381000"/>
                  </a:lnTo>
                  <a:lnTo>
                    <a:pt x="164464" y="334645"/>
                  </a:lnTo>
                  <a:lnTo>
                    <a:pt x="137160" y="287655"/>
                  </a:lnTo>
                  <a:lnTo>
                    <a:pt x="111125" y="240665"/>
                  </a:lnTo>
                  <a:lnTo>
                    <a:pt x="86360" y="193675"/>
                  </a:lnTo>
                  <a:lnTo>
                    <a:pt x="62864" y="146050"/>
                  </a:lnTo>
                  <a:lnTo>
                    <a:pt x="40639" y="98425"/>
                  </a:lnTo>
                  <a:lnTo>
                    <a:pt x="19685" y="49530"/>
                  </a:lnTo>
                  <a:lnTo>
                    <a:pt x="0" y="0"/>
                  </a:lnTo>
                </a:path>
              </a:pathLst>
            </a:custGeom>
            <a:ln w="28575">
              <a:solidFill>
                <a:srgbClr val="202020"/>
              </a:solidFill>
            </a:ln>
          </p:spPr>
          <p:txBody>
            <a:bodyPr wrap="square" lIns="0" tIns="0" rIns="0" bIns="0" rtlCol="0"/>
            <a:lstStyle/>
            <a:p>
              <a:endParaRPr/>
            </a:p>
          </p:txBody>
        </p:sp>
      </p:grpSp>
      <p:sp>
        <p:nvSpPr>
          <p:cNvPr id="46" name="object 21">
            <a:extLst>
              <a:ext uri="{FF2B5EF4-FFF2-40B4-BE49-F238E27FC236}">
                <a16:creationId xmlns:a16="http://schemas.microsoft.com/office/drawing/2014/main" id="{36D4D7E9-02DE-798C-1C16-0ABDDA966CB3}"/>
              </a:ext>
            </a:extLst>
          </p:cNvPr>
          <p:cNvSpPr/>
          <p:nvPr/>
        </p:nvSpPr>
        <p:spPr>
          <a:xfrm>
            <a:off x="3668251" y="4629085"/>
            <a:ext cx="956944" cy="956944"/>
          </a:xfrm>
          <a:prstGeom prst="rect">
            <a:avLst/>
          </a:prstGeom>
          <a:blipFill>
            <a:blip r:embed="rId7" cstate="print"/>
            <a:stretch>
              <a:fillRect/>
            </a:stretch>
          </a:blipFill>
        </p:spPr>
        <p:txBody>
          <a:bodyPr wrap="square" lIns="0" tIns="0" rIns="0" bIns="0" rtlCol="0"/>
          <a:lstStyle/>
          <a:p>
            <a:endParaRPr/>
          </a:p>
        </p:txBody>
      </p:sp>
      <p:grpSp>
        <p:nvGrpSpPr>
          <p:cNvPr id="47" name="object 36">
            <a:extLst>
              <a:ext uri="{FF2B5EF4-FFF2-40B4-BE49-F238E27FC236}">
                <a16:creationId xmlns:a16="http://schemas.microsoft.com/office/drawing/2014/main" id="{22CAE1BD-B73C-FBDF-4A2C-733FF35B58CB}"/>
              </a:ext>
            </a:extLst>
          </p:cNvPr>
          <p:cNvGrpSpPr/>
          <p:nvPr/>
        </p:nvGrpSpPr>
        <p:grpSpPr>
          <a:xfrm>
            <a:off x="2430365" y="2816673"/>
            <a:ext cx="1359535" cy="1289685"/>
            <a:chOff x="3170554" y="3215639"/>
            <a:chExt cx="1359535" cy="1289685"/>
          </a:xfrm>
        </p:grpSpPr>
        <p:sp>
          <p:nvSpPr>
            <p:cNvPr id="48" name="object 37">
              <a:extLst>
                <a:ext uri="{FF2B5EF4-FFF2-40B4-BE49-F238E27FC236}">
                  <a16:creationId xmlns:a16="http://schemas.microsoft.com/office/drawing/2014/main" id="{37B3C594-8C2B-AC82-7563-2A9FF051DF75}"/>
                </a:ext>
              </a:extLst>
            </p:cNvPr>
            <p:cNvSpPr/>
            <p:nvPr/>
          </p:nvSpPr>
          <p:spPr>
            <a:xfrm>
              <a:off x="3170554" y="3215639"/>
              <a:ext cx="1359535" cy="1289685"/>
            </a:xfrm>
            <a:custGeom>
              <a:avLst/>
              <a:gdLst/>
              <a:ahLst/>
              <a:cxnLst/>
              <a:rect l="l" t="t" r="r" b="b"/>
              <a:pathLst>
                <a:path w="1359535" h="1289685">
                  <a:moveTo>
                    <a:pt x="680084" y="0"/>
                  </a:moveTo>
                  <a:lnTo>
                    <a:pt x="631190" y="1270"/>
                  </a:lnTo>
                  <a:lnTo>
                    <a:pt x="583565" y="6350"/>
                  </a:lnTo>
                  <a:lnTo>
                    <a:pt x="537209" y="13970"/>
                  </a:lnTo>
                  <a:lnTo>
                    <a:pt x="491490" y="24764"/>
                  </a:lnTo>
                  <a:lnTo>
                    <a:pt x="447040" y="38100"/>
                  </a:lnTo>
                  <a:lnTo>
                    <a:pt x="404494" y="54610"/>
                  </a:lnTo>
                  <a:lnTo>
                    <a:pt x="363219" y="73660"/>
                  </a:lnTo>
                  <a:lnTo>
                    <a:pt x="323215" y="95250"/>
                  </a:lnTo>
                  <a:lnTo>
                    <a:pt x="285749" y="119380"/>
                  </a:lnTo>
                  <a:lnTo>
                    <a:pt x="249555" y="145414"/>
                  </a:lnTo>
                  <a:lnTo>
                    <a:pt x="215265" y="173355"/>
                  </a:lnTo>
                  <a:lnTo>
                    <a:pt x="182880" y="203835"/>
                  </a:lnTo>
                  <a:lnTo>
                    <a:pt x="153034" y="236220"/>
                  </a:lnTo>
                  <a:lnTo>
                    <a:pt x="125730" y="270510"/>
                  </a:lnTo>
                  <a:lnTo>
                    <a:pt x="100330" y="306705"/>
                  </a:lnTo>
                  <a:lnTo>
                    <a:pt x="77469" y="344170"/>
                  </a:lnTo>
                  <a:lnTo>
                    <a:pt x="57784" y="383539"/>
                  </a:lnTo>
                  <a:lnTo>
                    <a:pt x="40639" y="424180"/>
                  </a:lnTo>
                  <a:lnTo>
                    <a:pt x="26034" y="466090"/>
                  </a:lnTo>
                  <a:lnTo>
                    <a:pt x="14605" y="509270"/>
                  </a:lnTo>
                  <a:lnTo>
                    <a:pt x="6350" y="553720"/>
                  </a:lnTo>
                  <a:lnTo>
                    <a:pt x="1269" y="598805"/>
                  </a:lnTo>
                  <a:lnTo>
                    <a:pt x="0" y="645160"/>
                  </a:lnTo>
                  <a:lnTo>
                    <a:pt x="1269" y="690880"/>
                  </a:lnTo>
                  <a:lnTo>
                    <a:pt x="6350" y="735965"/>
                  </a:lnTo>
                  <a:lnTo>
                    <a:pt x="14605" y="780415"/>
                  </a:lnTo>
                  <a:lnTo>
                    <a:pt x="26034" y="823595"/>
                  </a:lnTo>
                  <a:lnTo>
                    <a:pt x="40639" y="865505"/>
                  </a:lnTo>
                  <a:lnTo>
                    <a:pt x="57784" y="906145"/>
                  </a:lnTo>
                  <a:lnTo>
                    <a:pt x="77469" y="944880"/>
                  </a:lnTo>
                  <a:lnTo>
                    <a:pt x="100330" y="982980"/>
                  </a:lnTo>
                  <a:lnTo>
                    <a:pt x="125730" y="1018540"/>
                  </a:lnTo>
                  <a:lnTo>
                    <a:pt x="153034" y="1052830"/>
                  </a:lnTo>
                  <a:lnTo>
                    <a:pt x="182880" y="1085215"/>
                  </a:lnTo>
                  <a:lnTo>
                    <a:pt x="215265" y="1115695"/>
                  </a:lnTo>
                  <a:lnTo>
                    <a:pt x="249555" y="1144270"/>
                  </a:lnTo>
                  <a:lnTo>
                    <a:pt x="285749" y="1170305"/>
                  </a:lnTo>
                  <a:lnTo>
                    <a:pt x="323215" y="1194435"/>
                  </a:lnTo>
                  <a:lnTo>
                    <a:pt x="363219" y="1216025"/>
                  </a:lnTo>
                  <a:lnTo>
                    <a:pt x="404494" y="1235075"/>
                  </a:lnTo>
                  <a:lnTo>
                    <a:pt x="447040" y="1250950"/>
                  </a:lnTo>
                  <a:lnTo>
                    <a:pt x="491490" y="1264920"/>
                  </a:lnTo>
                  <a:lnTo>
                    <a:pt x="537209" y="1275715"/>
                  </a:lnTo>
                  <a:lnTo>
                    <a:pt x="583565" y="1283335"/>
                  </a:lnTo>
                  <a:lnTo>
                    <a:pt x="631190" y="1288415"/>
                  </a:lnTo>
                  <a:lnTo>
                    <a:pt x="680084" y="1289685"/>
                  </a:lnTo>
                  <a:lnTo>
                    <a:pt x="728344" y="1288415"/>
                  </a:lnTo>
                  <a:lnTo>
                    <a:pt x="775969" y="1283335"/>
                  </a:lnTo>
                  <a:lnTo>
                    <a:pt x="822324" y="1275715"/>
                  </a:lnTo>
                  <a:lnTo>
                    <a:pt x="868044" y="1264920"/>
                  </a:lnTo>
                  <a:lnTo>
                    <a:pt x="912494" y="1250950"/>
                  </a:lnTo>
                  <a:lnTo>
                    <a:pt x="955040" y="1235075"/>
                  </a:lnTo>
                  <a:lnTo>
                    <a:pt x="996315" y="1216025"/>
                  </a:lnTo>
                  <a:lnTo>
                    <a:pt x="1036319" y="1194435"/>
                  </a:lnTo>
                  <a:lnTo>
                    <a:pt x="1073784" y="1170305"/>
                  </a:lnTo>
                  <a:lnTo>
                    <a:pt x="1109980" y="1144270"/>
                  </a:lnTo>
                  <a:lnTo>
                    <a:pt x="1144270" y="1115695"/>
                  </a:lnTo>
                  <a:lnTo>
                    <a:pt x="1176655" y="1085215"/>
                  </a:lnTo>
                  <a:lnTo>
                    <a:pt x="1206499" y="1052830"/>
                  </a:lnTo>
                  <a:lnTo>
                    <a:pt x="1233805" y="1018540"/>
                  </a:lnTo>
                  <a:lnTo>
                    <a:pt x="1259205" y="982980"/>
                  </a:lnTo>
                  <a:lnTo>
                    <a:pt x="1282065" y="944880"/>
                  </a:lnTo>
                  <a:lnTo>
                    <a:pt x="1301749" y="906145"/>
                  </a:lnTo>
                  <a:lnTo>
                    <a:pt x="1318895" y="865505"/>
                  </a:lnTo>
                  <a:lnTo>
                    <a:pt x="1333499" y="823595"/>
                  </a:lnTo>
                  <a:lnTo>
                    <a:pt x="1344930" y="780415"/>
                  </a:lnTo>
                  <a:lnTo>
                    <a:pt x="1353184" y="735965"/>
                  </a:lnTo>
                  <a:lnTo>
                    <a:pt x="1358265" y="690880"/>
                  </a:lnTo>
                  <a:lnTo>
                    <a:pt x="1359534" y="645160"/>
                  </a:lnTo>
                  <a:lnTo>
                    <a:pt x="1358265" y="598805"/>
                  </a:lnTo>
                  <a:lnTo>
                    <a:pt x="1353184" y="553720"/>
                  </a:lnTo>
                  <a:lnTo>
                    <a:pt x="1344930" y="509270"/>
                  </a:lnTo>
                  <a:lnTo>
                    <a:pt x="1333499" y="466090"/>
                  </a:lnTo>
                  <a:lnTo>
                    <a:pt x="1318895" y="424180"/>
                  </a:lnTo>
                  <a:lnTo>
                    <a:pt x="1301749" y="383539"/>
                  </a:lnTo>
                  <a:lnTo>
                    <a:pt x="1282065" y="344170"/>
                  </a:lnTo>
                  <a:lnTo>
                    <a:pt x="1259205" y="306705"/>
                  </a:lnTo>
                  <a:lnTo>
                    <a:pt x="1233805" y="270510"/>
                  </a:lnTo>
                  <a:lnTo>
                    <a:pt x="1206499" y="236220"/>
                  </a:lnTo>
                  <a:lnTo>
                    <a:pt x="1176655" y="203835"/>
                  </a:lnTo>
                  <a:lnTo>
                    <a:pt x="1144270" y="173355"/>
                  </a:lnTo>
                  <a:lnTo>
                    <a:pt x="1109980" y="145414"/>
                  </a:lnTo>
                  <a:lnTo>
                    <a:pt x="1073784" y="119380"/>
                  </a:lnTo>
                  <a:lnTo>
                    <a:pt x="1036319" y="95250"/>
                  </a:lnTo>
                  <a:lnTo>
                    <a:pt x="996315" y="73660"/>
                  </a:lnTo>
                  <a:lnTo>
                    <a:pt x="955040" y="54610"/>
                  </a:lnTo>
                  <a:lnTo>
                    <a:pt x="912494" y="38100"/>
                  </a:lnTo>
                  <a:lnTo>
                    <a:pt x="868044" y="24764"/>
                  </a:lnTo>
                  <a:lnTo>
                    <a:pt x="822324" y="13970"/>
                  </a:lnTo>
                  <a:lnTo>
                    <a:pt x="775969" y="6350"/>
                  </a:lnTo>
                  <a:lnTo>
                    <a:pt x="728344" y="1270"/>
                  </a:lnTo>
                  <a:lnTo>
                    <a:pt x="680084" y="0"/>
                  </a:lnTo>
                  <a:close/>
                </a:path>
              </a:pathLst>
            </a:custGeom>
            <a:solidFill>
              <a:srgbClr val="0000FF"/>
            </a:solidFill>
          </p:spPr>
          <p:txBody>
            <a:bodyPr wrap="square" lIns="0" tIns="0" rIns="0" bIns="0" rtlCol="0"/>
            <a:lstStyle/>
            <a:p>
              <a:endParaRPr/>
            </a:p>
          </p:txBody>
        </p:sp>
        <p:sp>
          <p:nvSpPr>
            <p:cNvPr id="49" name="object 38">
              <a:extLst>
                <a:ext uri="{FF2B5EF4-FFF2-40B4-BE49-F238E27FC236}">
                  <a16:creationId xmlns:a16="http://schemas.microsoft.com/office/drawing/2014/main" id="{2E59455D-6C05-0DCD-AC86-BF157EA7C4D7}"/>
                </a:ext>
              </a:extLst>
            </p:cNvPr>
            <p:cNvSpPr/>
            <p:nvPr/>
          </p:nvSpPr>
          <p:spPr>
            <a:xfrm>
              <a:off x="3417569" y="3392804"/>
              <a:ext cx="906145" cy="906145"/>
            </a:xfrm>
            <a:prstGeom prst="rect">
              <a:avLst/>
            </a:prstGeom>
            <a:blipFill>
              <a:blip r:embed="rId8" cstate="print"/>
              <a:stretch>
                <a:fillRect/>
              </a:stretch>
            </a:blipFill>
          </p:spPr>
          <p:txBody>
            <a:bodyPr wrap="square" lIns="0" tIns="0" rIns="0" bIns="0" rtlCol="0"/>
            <a:lstStyle/>
            <a:p>
              <a:endParaRPr/>
            </a:p>
          </p:txBody>
        </p:sp>
      </p:grpSp>
      <p:sp>
        <p:nvSpPr>
          <p:cNvPr id="53" name="Rectangle: Rounded Corners 52">
            <a:extLst>
              <a:ext uri="{FF2B5EF4-FFF2-40B4-BE49-F238E27FC236}">
                <a16:creationId xmlns:a16="http://schemas.microsoft.com/office/drawing/2014/main" id="{2A9B6359-CDD8-0F59-FD5D-1B1F40A86488}"/>
              </a:ext>
            </a:extLst>
          </p:cNvPr>
          <p:cNvSpPr/>
          <p:nvPr/>
        </p:nvSpPr>
        <p:spPr>
          <a:xfrm>
            <a:off x="7058773" y="828005"/>
            <a:ext cx="2653263" cy="1161356"/>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marL="12700" marR="5080">
              <a:lnSpc>
                <a:spcPct val="101699"/>
              </a:lnSpc>
              <a:spcBef>
                <a:spcPts val="55"/>
              </a:spcBef>
            </a:pPr>
            <a:r>
              <a:rPr lang="en-US" sz="1800" b="1" spc="-5" dirty="0">
                <a:solidFill>
                  <a:srgbClr val="173CBA"/>
                </a:solidFill>
                <a:latin typeface="Carlito"/>
                <a:cs typeface="Carlito"/>
              </a:rPr>
              <a:t>Direct Control of our own/ fixed  transport fleet of specialized  vehicles.</a:t>
            </a:r>
            <a:endParaRPr lang="en-US" sz="1800" b="1" dirty="0">
              <a:latin typeface="Carlito"/>
              <a:cs typeface="Carlito"/>
            </a:endParaRPr>
          </a:p>
        </p:txBody>
      </p:sp>
      <p:sp>
        <p:nvSpPr>
          <p:cNvPr id="54" name="Rectangle: Rounded Corners 53">
            <a:extLst>
              <a:ext uri="{FF2B5EF4-FFF2-40B4-BE49-F238E27FC236}">
                <a16:creationId xmlns:a16="http://schemas.microsoft.com/office/drawing/2014/main" id="{EF7D1186-A816-C253-2D7C-972035436594}"/>
              </a:ext>
            </a:extLst>
          </p:cNvPr>
          <p:cNvSpPr/>
          <p:nvPr/>
        </p:nvSpPr>
        <p:spPr>
          <a:xfrm>
            <a:off x="7942661" y="2792297"/>
            <a:ext cx="2265293" cy="1133908"/>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marL="12700" marR="5080">
              <a:lnSpc>
                <a:spcPct val="101699"/>
              </a:lnSpc>
              <a:spcBef>
                <a:spcPts val="55"/>
              </a:spcBef>
            </a:pPr>
            <a:r>
              <a:rPr lang="en-US" sz="1800" b="1" spc="-5" dirty="0">
                <a:solidFill>
                  <a:srgbClr val="173CBA"/>
                </a:solidFill>
                <a:latin typeface="Carlito"/>
                <a:cs typeface="Carlito"/>
              </a:rPr>
              <a:t>Expert Knowledge of  Export </a:t>
            </a:r>
            <a:r>
              <a:rPr lang="en-US" sz="1800" b="1" dirty="0">
                <a:solidFill>
                  <a:srgbClr val="173CBA"/>
                </a:solidFill>
                <a:latin typeface="Carlito"/>
                <a:cs typeface="Carlito"/>
              </a:rPr>
              <a:t>Movement &amp;  </a:t>
            </a:r>
            <a:r>
              <a:rPr lang="en-US" sz="1800" b="1" spc="-5" dirty="0">
                <a:solidFill>
                  <a:srgbClr val="173CBA"/>
                </a:solidFill>
                <a:latin typeface="Carlito"/>
                <a:cs typeface="Carlito"/>
              </a:rPr>
              <a:t>Projected</a:t>
            </a:r>
            <a:r>
              <a:rPr lang="en-US" sz="1800" b="1" spc="250" dirty="0">
                <a:solidFill>
                  <a:srgbClr val="173CBA"/>
                </a:solidFill>
                <a:latin typeface="Carlito"/>
                <a:cs typeface="Carlito"/>
              </a:rPr>
              <a:t> </a:t>
            </a:r>
            <a:r>
              <a:rPr lang="en-US" sz="1800" b="1" spc="-5" dirty="0">
                <a:solidFill>
                  <a:srgbClr val="173CBA"/>
                </a:solidFill>
                <a:latin typeface="Carlito"/>
                <a:cs typeface="Carlito"/>
              </a:rPr>
              <a:t>Demonstration.</a:t>
            </a:r>
            <a:endParaRPr lang="en-US" sz="1800" b="1" dirty="0">
              <a:latin typeface="Carlito"/>
              <a:cs typeface="Carlito"/>
            </a:endParaRPr>
          </a:p>
        </p:txBody>
      </p:sp>
      <p:sp>
        <p:nvSpPr>
          <p:cNvPr id="55" name="Rectangle: Rounded Corners 54">
            <a:extLst>
              <a:ext uri="{FF2B5EF4-FFF2-40B4-BE49-F238E27FC236}">
                <a16:creationId xmlns:a16="http://schemas.microsoft.com/office/drawing/2014/main" id="{6E585B0D-3789-BCF3-6949-C12826151856}"/>
              </a:ext>
            </a:extLst>
          </p:cNvPr>
          <p:cNvSpPr/>
          <p:nvPr/>
        </p:nvSpPr>
        <p:spPr>
          <a:xfrm>
            <a:off x="7070000" y="5216251"/>
            <a:ext cx="2742730" cy="861060"/>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marL="12700" marR="5080">
              <a:lnSpc>
                <a:spcPct val="101400"/>
              </a:lnSpc>
              <a:spcBef>
                <a:spcPts val="65"/>
              </a:spcBef>
            </a:pPr>
            <a:r>
              <a:rPr lang="en-US" sz="1800" b="1" spc="-5" dirty="0">
                <a:solidFill>
                  <a:srgbClr val="173CBA"/>
                </a:solidFill>
                <a:latin typeface="Carlito"/>
                <a:cs typeface="Carlito"/>
              </a:rPr>
              <a:t>Dedicated specialized, owned  facilities in </a:t>
            </a:r>
            <a:r>
              <a:rPr lang="en-US" sz="1800" b="1" dirty="0">
                <a:solidFill>
                  <a:srgbClr val="173CBA"/>
                </a:solidFill>
                <a:latin typeface="Carlito"/>
                <a:cs typeface="Carlito"/>
              </a:rPr>
              <a:t>entire</a:t>
            </a:r>
            <a:r>
              <a:rPr lang="en-US" sz="1800" b="1" spc="95" dirty="0">
                <a:solidFill>
                  <a:srgbClr val="173CBA"/>
                </a:solidFill>
                <a:latin typeface="Carlito"/>
                <a:cs typeface="Carlito"/>
              </a:rPr>
              <a:t> </a:t>
            </a:r>
            <a:r>
              <a:rPr lang="en-US" sz="1800" b="1" spc="-5" dirty="0">
                <a:solidFill>
                  <a:srgbClr val="173CBA"/>
                </a:solidFill>
                <a:latin typeface="Carlito"/>
                <a:cs typeface="Carlito"/>
              </a:rPr>
              <a:t>network.</a:t>
            </a:r>
            <a:endParaRPr lang="en-US" sz="1800" b="1" dirty="0">
              <a:latin typeface="Carlito"/>
              <a:cs typeface="Carlito"/>
            </a:endParaRPr>
          </a:p>
        </p:txBody>
      </p:sp>
      <p:sp>
        <p:nvSpPr>
          <p:cNvPr id="56" name="Rectangle: Rounded Corners 55">
            <a:extLst>
              <a:ext uri="{FF2B5EF4-FFF2-40B4-BE49-F238E27FC236}">
                <a16:creationId xmlns:a16="http://schemas.microsoft.com/office/drawing/2014/main" id="{5E6BB80C-972C-3CA7-E279-637C55E41FED}"/>
              </a:ext>
            </a:extLst>
          </p:cNvPr>
          <p:cNvSpPr/>
          <p:nvPr/>
        </p:nvSpPr>
        <p:spPr>
          <a:xfrm>
            <a:off x="482395" y="4621138"/>
            <a:ext cx="2941783" cy="2076308"/>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marL="12700" marR="5080" indent="100330" algn="r">
              <a:lnSpc>
                <a:spcPct val="101699"/>
              </a:lnSpc>
              <a:spcBef>
                <a:spcPts val="55"/>
              </a:spcBef>
            </a:pPr>
            <a:r>
              <a:rPr lang="en-US" sz="1800" b="1" dirty="0">
                <a:solidFill>
                  <a:srgbClr val="173CBA"/>
                </a:solidFill>
                <a:latin typeface="Carlito"/>
                <a:cs typeface="Carlito"/>
              </a:rPr>
              <a:t>Wide </a:t>
            </a:r>
            <a:r>
              <a:rPr lang="en-US" sz="1800" b="1" spc="-5" dirty="0">
                <a:solidFill>
                  <a:srgbClr val="173CBA"/>
                </a:solidFill>
                <a:latin typeface="Carlito"/>
                <a:cs typeface="Carlito"/>
              </a:rPr>
              <a:t>network</a:t>
            </a:r>
            <a:r>
              <a:rPr lang="en-US" sz="1800" b="1" spc="-30" dirty="0">
                <a:solidFill>
                  <a:srgbClr val="173CBA"/>
                </a:solidFill>
                <a:latin typeface="Carlito"/>
                <a:cs typeface="Carlito"/>
              </a:rPr>
              <a:t> </a:t>
            </a:r>
            <a:r>
              <a:rPr lang="en-US" sz="1800" b="1" spc="-5" dirty="0">
                <a:solidFill>
                  <a:srgbClr val="173CBA"/>
                </a:solidFill>
                <a:latin typeface="Carlito"/>
                <a:cs typeface="Carlito"/>
              </a:rPr>
              <a:t>of</a:t>
            </a:r>
            <a:r>
              <a:rPr lang="en-US" sz="1800" b="1" spc="-25" dirty="0">
                <a:solidFill>
                  <a:srgbClr val="173CBA"/>
                </a:solidFill>
                <a:latin typeface="Carlito"/>
                <a:cs typeface="Carlito"/>
              </a:rPr>
              <a:t> </a:t>
            </a:r>
            <a:r>
              <a:rPr lang="en-US" sz="1800" b="1" spc="-5" dirty="0">
                <a:solidFill>
                  <a:srgbClr val="173CBA"/>
                </a:solidFill>
                <a:latin typeface="Carlito"/>
                <a:cs typeface="Carlito"/>
              </a:rPr>
              <a:t>Warehousing  facilities for </a:t>
            </a:r>
            <a:r>
              <a:rPr lang="en-US" sz="1800" b="1" dirty="0">
                <a:solidFill>
                  <a:srgbClr val="173CBA"/>
                </a:solidFill>
                <a:latin typeface="Carlito"/>
                <a:cs typeface="Carlito"/>
              </a:rPr>
              <a:t>secure</a:t>
            </a:r>
            <a:r>
              <a:rPr lang="en-US" sz="1800" b="1" spc="195" dirty="0">
                <a:solidFill>
                  <a:srgbClr val="173CBA"/>
                </a:solidFill>
                <a:latin typeface="Carlito"/>
                <a:cs typeface="Carlito"/>
              </a:rPr>
              <a:t> </a:t>
            </a:r>
            <a:r>
              <a:rPr lang="en-US" sz="1800" b="1" spc="-5" dirty="0">
                <a:solidFill>
                  <a:srgbClr val="173CBA"/>
                </a:solidFill>
                <a:latin typeface="Carlito"/>
                <a:cs typeface="Carlito"/>
              </a:rPr>
              <a:t>storage</a:t>
            </a:r>
            <a:r>
              <a:rPr lang="en-US" sz="1800" b="1" spc="50" dirty="0">
                <a:solidFill>
                  <a:srgbClr val="173CBA"/>
                </a:solidFill>
                <a:latin typeface="Carlito"/>
                <a:cs typeface="Carlito"/>
              </a:rPr>
              <a:t> </a:t>
            </a:r>
            <a:r>
              <a:rPr lang="en-US" sz="1800" b="1" dirty="0">
                <a:solidFill>
                  <a:srgbClr val="173CBA"/>
                </a:solidFill>
                <a:latin typeface="Carlito"/>
                <a:cs typeface="Carlito"/>
              </a:rPr>
              <a:t>and  rapid movement </a:t>
            </a:r>
            <a:r>
              <a:rPr lang="en-US" sz="1800" b="1" spc="-5" dirty="0">
                <a:solidFill>
                  <a:srgbClr val="173CBA"/>
                </a:solidFill>
                <a:latin typeface="Carlito"/>
                <a:cs typeface="Carlito"/>
              </a:rPr>
              <a:t>of </a:t>
            </a:r>
            <a:r>
              <a:rPr lang="en-US" sz="1800" b="1" dirty="0">
                <a:solidFill>
                  <a:srgbClr val="173CBA"/>
                </a:solidFill>
                <a:latin typeface="Carlito"/>
                <a:cs typeface="Carlito"/>
              </a:rPr>
              <a:t>all</a:t>
            </a:r>
            <a:r>
              <a:rPr lang="en-US" sz="1800" b="1" spc="114" dirty="0">
                <a:solidFill>
                  <a:srgbClr val="173CBA"/>
                </a:solidFill>
                <a:latin typeface="Carlito"/>
                <a:cs typeface="Carlito"/>
              </a:rPr>
              <a:t> </a:t>
            </a:r>
            <a:r>
              <a:rPr lang="en-US" sz="1800" b="1" spc="-5" dirty="0">
                <a:solidFill>
                  <a:srgbClr val="173CBA"/>
                </a:solidFill>
                <a:latin typeface="Carlito"/>
                <a:cs typeface="Carlito"/>
              </a:rPr>
              <a:t>cargo.</a:t>
            </a:r>
            <a:endParaRPr lang="en-US" sz="1800" b="1" dirty="0">
              <a:latin typeface="Carlito"/>
              <a:cs typeface="Carlito"/>
            </a:endParaRPr>
          </a:p>
        </p:txBody>
      </p:sp>
      <p:sp>
        <p:nvSpPr>
          <p:cNvPr id="57" name="Rectangle: Rounded Corners 56">
            <a:extLst>
              <a:ext uri="{FF2B5EF4-FFF2-40B4-BE49-F238E27FC236}">
                <a16:creationId xmlns:a16="http://schemas.microsoft.com/office/drawing/2014/main" id="{14221DF4-58CB-5DE5-1435-5EDFD1AB595C}"/>
              </a:ext>
            </a:extLst>
          </p:cNvPr>
          <p:cNvSpPr/>
          <p:nvPr/>
        </p:nvSpPr>
        <p:spPr>
          <a:xfrm>
            <a:off x="482395" y="1984169"/>
            <a:ext cx="1842357" cy="2485891"/>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marL="273050" marR="5080" indent="-260985" algn="ctr">
              <a:lnSpc>
                <a:spcPct val="101499"/>
              </a:lnSpc>
              <a:spcBef>
                <a:spcPts val="60"/>
              </a:spcBef>
            </a:pPr>
            <a:r>
              <a:rPr lang="en-US" b="1" spc="-5" dirty="0">
                <a:solidFill>
                  <a:srgbClr val="173CBA"/>
                </a:solidFill>
                <a:latin typeface="Carlito"/>
                <a:cs typeface="Carlito"/>
              </a:rPr>
              <a:t>Best of</a:t>
            </a:r>
            <a:r>
              <a:rPr lang="en-US" b="1" spc="185" dirty="0">
                <a:solidFill>
                  <a:srgbClr val="173CBA"/>
                </a:solidFill>
                <a:latin typeface="Carlito"/>
                <a:cs typeface="Carlito"/>
              </a:rPr>
              <a:t> </a:t>
            </a:r>
            <a:r>
              <a:rPr lang="en-US" b="1" spc="-5" dirty="0">
                <a:solidFill>
                  <a:srgbClr val="173CBA"/>
                </a:solidFill>
                <a:latin typeface="Carlito"/>
                <a:cs typeface="Carlito"/>
              </a:rPr>
              <a:t>breed</a:t>
            </a:r>
            <a:r>
              <a:rPr lang="en-US" b="1" spc="65" dirty="0">
                <a:solidFill>
                  <a:srgbClr val="173CBA"/>
                </a:solidFill>
                <a:latin typeface="Carlito"/>
                <a:cs typeface="Carlito"/>
              </a:rPr>
              <a:t> </a:t>
            </a:r>
            <a:r>
              <a:rPr lang="en-US" b="1" spc="-5" dirty="0">
                <a:solidFill>
                  <a:srgbClr val="173CBA"/>
                </a:solidFill>
                <a:latin typeface="Carlito"/>
                <a:cs typeface="Carlito"/>
              </a:rPr>
              <a:t>associations </a:t>
            </a:r>
            <a:r>
              <a:rPr lang="en-US" b="1" dirty="0">
                <a:solidFill>
                  <a:srgbClr val="173CBA"/>
                </a:solidFill>
                <a:latin typeface="Carlito"/>
                <a:cs typeface="Carlito"/>
              </a:rPr>
              <a:t> </a:t>
            </a:r>
            <a:r>
              <a:rPr lang="en-US" b="1" spc="-5" dirty="0">
                <a:solidFill>
                  <a:srgbClr val="173CBA"/>
                </a:solidFill>
                <a:latin typeface="Carlito"/>
                <a:cs typeface="Carlito"/>
              </a:rPr>
              <a:t>in providing</a:t>
            </a:r>
            <a:r>
              <a:rPr lang="en-US" b="1" spc="280" dirty="0">
                <a:solidFill>
                  <a:srgbClr val="173CBA"/>
                </a:solidFill>
                <a:latin typeface="Carlito"/>
                <a:cs typeface="Carlito"/>
              </a:rPr>
              <a:t> </a:t>
            </a:r>
            <a:r>
              <a:rPr lang="en-US" b="1" spc="-5" dirty="0">
                <a:solidFill>
                  <a:srgbClr val="173CBA"/>
                </a:solidFill>
                <a:latin typeface="Carlito"/>
                <a:cs typeface="Carlito"/>
              </a:rPr>
              <a:t>end-to-end</a:t>
            </a:r>
            <a:endParaRPr lang="en-US" b="1" dirty="0">
              <a:latin typeface="Carlito"/>
              <a:cs typeface="Carlito"/>
            </a:endParaRPr>
          </a:p>
          <a:p>
            <a:pPr marR="7620" algn="ctr">
              <a:lnSpc>
                <a:spcPct val="100000"/>
              </a:lnSpc>
              <a:spcBef>
                <a:spcPts val="50"/>
              </a:spcBef>
            </a:pPr>
            <a:r>
              <a:rPr lang="en-US" b="1" spc="-5" dirty="0">
                <a:solidFill>
                  <a:srgbClr val="173CBA"/>
                </a:solidFill>
                <a:latin typeface="Carlito"/>
                <a:cs typeface="Carlito"/>
              </a:rPr>
              <a:t>s</a:t>
            </a:r>
            <a:r>
              <a:rPr lang="en-US" b="1" spc="-10" dirty="0">
                <a:solidFill>
                  <a:srgbClr val="173CBA"/>
                </a:solidFill>
                <a:latin typeface="Carlito"/>
                <a:cs typeface="Carlito"/>
              </a:rPr>
              <a:t>e</a:t>
            </a:r>
            <a:r>
              <a:rPr lang="en-US" b="1" dirty="0">
                <a:solidFill>
                  <a:srgbClr val="173CBA"/>
                </a:solidFill>
                <a:latin typeface="Carlito"/>
                <a:cs typeface="Carlito"/>
              </a:rPr>
              <a:t>rvic</a:t>
            </a:r>
            <a:r>
              <a:rPr lang="en-US" b="1" spc="-10" dirty="0">
                <a:solidFill>
                  <a:srgbClr val="173CBA"/>
                </a:solidFill>
                <a:latin typeface="Carlito"/>
                <a:cs typeface="Carlito"/>
              </a:rPr>
              <a:t>e</a:t>
            </a:r>
            <a:r>
              <a:rPr lang="en-US" b="1" dirty="0">
                <a:solidFill>
                  <a:srgbClr val="173CBA"/>
                </a:solidFill>
                <a:latin typeface="Carlito"/>
                <a:cs typeface="Carlito"/>
              </a:rPr>
              <a:t>.</a:t>
            </a:r>
            <a:endParaRPr lang="en-US" b="1" dirty="0">
              <a:latin typeface="Carlito"/>
              <a:cs typeface="Carlito"/>
            </a:endParaRPr>
          </a:p>
        </p:txBody>
      </p:sp>
      <p:sp>
        <p:nvSpPr>
          <p:cNvPr id="58" name="Rectangle: Rounded Corners 57">
            <a:extLst>
              <a:ext uri="{FF2B5EF4-FFF2-40B4-BE49-F238E27FC236}">
                <a16:creationId xmlns:a16="http://schemas.microsoft.com/office/drawing/2014/main" id="{716195FD-45FD-B8C8-DFE6-17D0451789E9}"/>
              </a:ext>
            </a:extLst>
          </p:cNvPr>
          <p:cNvSpPr/>
          <p:nvPr/>
        </p:nvSpPr>
        <p:spPr>
          <a:xfrm>
            <a:off x="188818" y="836129"/>
            <a:ext cx="3141128" cy="1024098"/>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marL="685800" marR="5080" indent="-673735">
              <a:lnSpc>
                <a:spcPct val="101400"/>
              </a:lnSpc>
              <a:spcBef>
                <a:spcPts val="65"/>
              </a:spcBef>
            </a:pPr>
            <a:r>
              <a:rPr lang="en-US" b="1" spc="-5" dirty="0">
                <a:solidFill>
                  <a:srgbClr val="173CBA"/>
                </a:solidFill>
                <a:latin typeface="Carlito"/>
                <a:cs typeface="Carlito"/>
              </a:rPr>
              <a:t>Commitment of Delivery/ Pickup </a:t>
            </a:r>
            <a:r>
              <a:rPr lang="en-US" b="1" dirty="0">
                <a:solidFill>
                  <a:srgbClr val="173CBA"/>
                </a:solidFill>
                <a:latin typeface="Carlito"/>
                <a:cs typeface="Carlito"/>
              </a:rPr>
              <a:t>to  and </a:t>
            </a:r>
            <a:r>
              <a:rPr lang="en-US" b="1" spc="-5" dirty="0">
                <a:solidFill>
                  <a:srgbClr val="173CBA"/>
                </a:solidFill>
                <a:latin typeface="Carlito"/>
                <a:cs typeface="Carlito"/>
              </a:rPr>
              <a:t>from </a:t>
            </a:r>
            <a:r>
              <a:rPr lang="en-US" b="1" dirty="0">
                <a:solidFill>
                  <a:srgbClr val="173CBA"/>
                </a:solidFill>
                <a:latin typeface="Carlito"/>
                <a:cs typeface="Carlito"/>
              </a:rPr>
              <a:t>any corner </a:t>
            </a:r>
            <a:r>
              <a:rPr lang="en-US" b="1" spc="-5" dirty="0">
                <a:solidFill>
                  <a:srgbClr val="173CBA"/>
                </a:solidFill>
                <a:latin typeface="Carlito"/>
                <a:cs typeface="Carlito"/>
              </a:rPr>
              <a:t>of</a:t>
            </a:r>
            <a:r>
              <a:rPr lang="en-US" b="1" spc="270" dirty="0">
                <a:solidFill>
                  <a:srgbClr val="173CBA"/>
                </a:solidFill>
                <a:latin typeface="Carlito"/>
                <a:cs typeface="Carlito"/>
              </a:rPr>
              <a:t> </a:t>
            </a:r>
            <a:r>
              <a:rPr lang="en-US" b="1" dirty="0">
                <a:solidFill>
                  <a:srgbClr val="173CBA"/>
                </a:solidFill>
                <a:latin typeface="Carlito"/>
                <a:cs typeface="Carlito"/>
              </a:rPr>
              <a:t>India.</a:t>
            </a:r>
            <a:endParaRPr lang="en-US" b="1" dirty="0">
              <a:latin typeface="Carlito"/>
              <a:cs typeface="Carlito"/>
            </a:endParaRPr>
          </a:p>
        </p:txBody>
      </p:sp>
      <p:sp>
        <p:nvSpPr>
          <p:cNvPr id="60" name="TextBox 59">
            <a:extLst>
              <a:ext uri="{FF2B5EF4-FFF2-40B4-BE49-F238E27FC236}">
                <a16:creationId xmlns:a16="http://schemas.microsoft.com/office/drawing/2014/main" id="{21E9B65A-485A-0AA5-4A68-29E266B6E3F7}"/>
              </a:ext>
            </a:extLst>
          </p:cNvPr>
          <p:cNvSpPr txBox="1"/>
          <p:nvPr/>
        </p:nvSpPr>
        <p:spPr>
          <a:xfrm>
            <a:off x="3918120" y="6313214"/>
            <a:ext cx="6110514" cy="461665"/>
          </a:xfrm>
          <a:prstGeom prst="rect">
            <a:avLst/>
          </a:prstGeom>
          <a:noFill/>
        </p:spPr>
        <p:txBody>
          <a:bodyPr wrap="square">
            <a:spAutoFit/>
          </a:bodyPr>
          <a:lstStyle/>
          <a:p>
            <a:pPr marL="12700">
              <a:lnSpc>
                <a:spcPct val="100000"/>
              </a:lnSpc>
              <a:spcBef>
                <a:spcPts val="105"/>
              </a:spcBef>
            </a:pPr>
            <a:r>
              <a:rPr lang="en-US" sz="2400" b="1" dirty="0">
                <a:latin typeface="Carlito"/>
                <a:cs typeface="Carlito"/>
              </a:rPr>
              <a:t>www.usasaenterprises.com</a:t>
            </a:r>
            <a:endParaRPr lang="en-US" sz="2400" dirty="0">
              <a:latin typeface="Carlito"/>
              <a:cs typeface="Carlito"/>
            </a:endParaRPr>
          </a:p>
        </p:txBody>
      </p:sp>
    </p:spTree>
    <p:extLst>
      <p:ext uri="{BB962C8B-B14F-4D97-AF65-F5344CB8AC3E}">
        <p14:creationId xmlns:p14="http://schemas.microsoft.com/office/powerpoint/2010/main" val="40619059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wipe(down)">
                                      <p:cBhvr>
                                        <p:cTn id="7" dur="500"/>
                                        <p:tgtEl>
                                          <p:spTgt spid="37"/>
                                        </p:tgtEl>
                                      </p:cBhvr>
                                    </p:animEffect>
                                  </p:childTnLst>
                                </p:cTn>
                              </p:par>
                              <p:par>
                                <p:cTn id="8" presetID="22" presetClass="entr" presetSubtype="4"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wipe(down)">
                                      <p:cBhvr>
                                        <p:cTn id="10" dur="500"/>
                                        <p:tgtEl>
                                          <p:spTgt spid="4"/>
                                        </p:tgtEl>
                                      </p:cBhvr>
                                    </p:animEffect>
                                  </p:childTnLst>
                                </p:cTn>
                              </p:par>
                              <p:par>
                                <p:cTn id="11" presetID="22" presetClass="entr" presetSubtype="4" fill="hold" nodeType="with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wipe(down)">
                                      <p:cBhvr>
                                        <p:cTn id="13" dur="500"/>
                                        <p:tgtEl>
                                          <p:spTgt spid="9"/>
                                        </p:tgtEl>
                                      </p:cBhvr>
                                    </p:animEffect>
                                  </p:childTnLst>
                                </p:cTn>
                              </p:par>
                              <p:par>
                                <p:cTn id="14" presetID="22" presetClass="entr" presetSubtype="4" fill="hold" grpId="0" nodeType="withEffect">
                                  <p:stCondLst>
                                    <p:cond delay="0"/>
                                  </p:stCondLst>
                                  <p:childTnLst>
                                    <p:set>
                                      <p:cBhvr>
                                        <p:cTn id="15" dur="1" fill="hold">
                                          <p:stCondLst>
                                            <p:cond delay="0"/>
                                          </p:stCondLst>
                                        </p:cTn>
                                        <p:tgtEl>
                                          <p:spTgt spid="13"/>
                                        </p:tgtEl>
                                        <p:attrNameLst>
                                          <p:attrName>style.visibility</p:attrName>
                                        </p:attrNameLst>
                                      </p:cBhvr>
                                      <p:to>
                                        <p:strVal val="visible"/>
                                      </p:to>
                                    </p:set>
                                    <p:animEffect transition="in" filter="wipe(down)">
                                      <p:cBhvr>
                                        <p:cTn id="16" dur="500"/>
                                        <p:tgtEl>
                                          <p:spTgt spid="13"/>
                                        </p:tgtEl>
                                      </p:cBhvr>
                                    </p:animEffect>
                                  </p:childTnLst>
                                </p:cTn>
                              </p:par>
                              <p:par>
                                <p:cTn id="17" presetID="22" presetClass="entr" presetSubtype="4" fill="hold" nodeType="withEffect">
                                  <p:stCondLst>
                                    <p:cond delay="0"/>
                                  </p:stCondLst>
                                  <p:childTnLst>
                                    <p:set>
                                      <p:cBhvr>
                                        <p:cTn id="18" dur="1" fill="hold">
                                          <p:stCondLst>
                                            <p:cond delay="0"/>
                                          </p:stCondLst>
                                        </p:cTn>
                                        <p:tgtEl>
                                          <p:spTgt spid="14"/>
                                        </p:tgtEl>
                                        <p:attrNameLst>
                                          <p:attrName>style.visibility</p:attrName>
                                        </p:attrNameLst>
                                      </p:cBhvr>
                                      <p:to>
                                        <p:strVal val="visible"/>
                                      </p:to>
                                    </p:set>
                                    <p:animEffect transition="in" filter="wipe(down)">
                                      <p:cBhvr>
                                        <p:cTn id="19" dur="500"/>
                                        <p:tgtEl>
                                          <p:spTgt spid="14"/>
                                        </p:tgtEl>
                                      </p:cBhvr>
                                    </p:animEffect>
                                  </p:childTnLst>
                                </p:cTn>
                              </p:par>
                              <p:par>
                                <p:cTn id="20" presetID="22" presetClass="entr" presetSubtype="4" fill="hold" nodeType="withEffect">
                                  <p:stCondLst>
                                    <p:cond delay="0"/>
                                  </p:stCondLst>
                                  <p:childTnLst>
                                    <p:set>
                                      <p:cBhvr>
                                        <p:cTn id="21" dur="1" fill="hold">
                                          <p:stCondLst>
                                            <p:cond delay="0"/>
                                          </p:stCondLst>
                                        </p:cTn>
                                        <p:tgtEl>
                                          <p:spTgt spid="17"/>
                                        </p:tgtEl>
                                        <p:attrNameLst>
                                          <p:attrName>style.visibility</p:attrName>
                                        </p:attrNameLst>
                                      </p:cBhvr>
                                      <p:to>
                                        <p:strVal val="visible"/>
                                      </p:to>
                                    </p:set>
                                    <p:animEffect transition="in" filter="wipe(down)">
                                      <p:cBhvr>
                                        <p:cTn id="22" dur="500"/>
                                        <p:tgtEl>
                                          <p:spTgt spid="17"/>
                                        </p:tgtEl>
                                      </p:cBhvr>
                                    </p:animEffect>
                                  </p:childTnLst>
                                </p:cTn>
                              </p:par>
                              <p:par>
                                <p:cTn id="23" presetID="22" presetClass="entr" presetSubtype="4" fill="hold" grpId="0" nodeType="withEffect">
                                  <p:stCondLst>
                                    <p:cond delay="0"/>
                                  </p:stCondLst>
                                  <p:childTnLst>
                                    <p:set>
                                      <p:cBhvr>
                                        <p:cTn id="24" dur="1" fill="hold">
                                          <p:stCondLst>
                                            <p:cond delay="0"/>
                                          </p:stCondLst>
                                        </p:cTn>
                                        <p:tgtEl>
                                          <p:spTgt spid="20"/>
                                        </p:tgtEl>
                                        <p:attrNameLst>
                                          <p:attrName>style.visibility</p:attrName>
                                        </p:attrNameLst>
                                      </p:cBhvr>
                                      <p:to>
                                        <p:strVal val="visible"/>
                                      </p:to>
                                    </p:set>
                                    <p:animEffect transition="in" filter="wipe(down)">
                                      <p:cBhvr>
                                        <p:cTn id="25" dur="500"/>
                                        <p:tgtEl>
                                          <p:spTgt spid="20"/>
                                        </p:tgtEl>
                                      </p:cBhvr>
                                    </p:animEffect>
                                  </p:childTnLst>
                                </p:cTn>
                              </p:par>
                              <p:par>
                                <p:cTn id="26" presetID="22" presetClass="entr" presetSubtype="4" fill="hold" nodeType="withEffect">
                                  <p:stCondLst>
                                    <p:cond delay="0"/>
                                  </p:stCondLst>
                                  <p:childTnLst>
                                    <p:set>
                                      <p:cBhvr>
                                        <p:cTn id="27" dur="1" fill="hold">
                                          <p:stCondLst>
                                            <p:cond delay="0"/>
                                          </p:stCondLst>
                                        </p:cTn>
                                        <p:tgtEl>
                                          <p:spTgt spid="41"/>
                                        </p:tgtEl>
                                        <p:attrNameLst>
                                          <p:attrName>style.visibility</p:attrName>
                                        </p:attrNameLst>
                                      </p:cBhvr>
                                      <p:to>
                                        <p:strVal val="visible"/>
                                      </p:to>
                                    </p:set>
                                    <p:animEffect transition="in" filter="wipe(down)">
                                      <p:cBhvr>
                                        <p:cTn id="28" dur="500"/>
                                        <p:tgtEl>
                                          <p:spTgt spid="41"/>
                                        </p:tgtEl>
                                      </p:cBhvr>
                                    </p:animEffect>
                                  </p:childTnLst>
                                </p:cTn>
                              </p:par>
                              <p:par>
                                <p:cTn id="29" presetID="22" presetClass="entr" presetSubtype="4" fill="hold" grpId="0" nodeType="withEffect">
                                  <p:stCondLst>
                                    <p:cond delay="0"/>
                                  </p:stCondLst>
                                  <p:childTnLst>
                                    <p:set>
                                      <p:cBhvr>
                                        <p:cTn id="30" dur="1" fill="hold">
                                          <p:stCondLst>
                                            <p:cond delay="0"/>
                                          </p:stCondLst>
                                        </p:cTn>
                                        <p:tgtEl>
                                          <p:spTgt spid="46"/>
                                        </p:tgtEl>
                                        <p:attrNameLst>
                                          <p:attrName>style.visibility</p:attrName>
                                        </p:attrNameLst>
                                      </p:cBhvr>
                                      <p:to>
                                        <p:strVal val="visible"/>
                                      </p:to>
                                    </p:set>
                                    <p:animEffect transition="in" filter="wipe(down)">
                                      <p:cBhvr>
                                        <p:cTn id="31" dur="500"/>
                                        <p:tgtEl>
                                          <p:spTgt spid="46"/>
                                        </p:tgtEl>
                                      </p:cBhvr>
                                    </p:animEffect>
                                  </p:childTnLst>
                                </p:cTn>
                              </p:par>
                              <p:par>
                                <p:cTn id="32" presetID="22" presetClass="entr" presetSubtype="4" fill="hold" nodeType="withEffect">
                                  <p:stCondLst>
                                    <p:cond delay="0"/>
                                  </p:stCondLst>
                                  <p:childTnLst>
                                    <p:set>
                                      <p:cBhvr>
                                        <p:cTn id="33" dur="1" fill="hold">
                                          <p:stCondLst>
                                            <p:cond delay="0"/>
                                          </p:stCondLst>
                                        </p:cTn>
                                        <p:tgtEl>
                                          <p:spTgt spid="47"/>
                                        </p:tgtEl>
                                        <p:attrNameLst>
                                          <p:attrName>style.visibility</p:attrName>
                                        </p:attrNameLst>
                                      </p:cBhvr>
                                      <p:to>
                                        <p:strVal val="visible"/>
                                      </p:to>
                                    </p:set>
                                    <p:animEffect transition="in" filter="wipe(down)">
                                      <p:cBhvr>
                                        <p:cTn id="34" dur="500"/>
                                        <p:tgtEl>
                                          <p:spTgt spid="47"/>
                                        </p:tgtEl>
                                      </p:cBhvr>
                                    </p:animEffect>
                                  </p:childTnLst>
                                </p:cTn>
                              </p:par>
                              <p:par>
                                <p:cTn id="35" presetID="22" presetClass="entr" presetSubtype="4" fill="hold" grpId="0" nodeType="withEffect">
                                  <p:stCondLst>
                                    <p:cond delay="0"/>
                                  </p:stCondLst>
                                  <p:childTnLst>
                                    <p:set>
                                      <p:cBhvr>
                                        <p:cTn id="36" dur="1" fill="hold">
                                          <p:stCondLst>
                                            <p:cond delay="0"/>
                                          </p:stCondLst>
                                        </p:cTn>
                                        <p:tgtEl>
                                          <p:spTgt spid="53"/>
                                        </p:tgtEl>
                                        <p:attrNameLst>
                                          <p:attrName>style.visibility</p:attrName>
                                        </p:attrNameLst>
                                      </p:cBhvr>
                                      <p:to>
                                        <p:strVal val="visible"/>
                                      </p:to>
                                    </p:set>
                                    <p:animEffect transition="in" filter="wipe(down)">
                                      <p:cBhvr>
                                        <p:cTn id="37" dur="500"/>
                                        <p:tgtEl>
                                          <p:spTgt spid="53"/>
                                        </p:tgtEl>
                                      </p:cBhvr>
                                    </p:animEffect>
                                  </p:childTnLst>
                                </p:cTn>
                              </p:par>
                              <p:par>
                                <p:cTn id="38" presetID="22" presetClass="entr" presetSubtype="4" fill="hold" grpId="0" nodeType="withEffect">
                                  <p:stCondLst>
                                    <p:cond delay="0"/>
                                  </p:stCondLst>
                                  <p:childTnLst>
                                    <p:set>
                                      <p:cBhvr>
                                        <p:cTn id="39" dur="1" fill="hold">
                                          <p:stCondLst>
                                            <p:cond delay="0"/>
                                          </p:stCondLst>
                                        </p:cTn>
                                        <p:tgtEl>
                                          <p:spTgt spid="54"/>
                                        </p:tgtEl>
                                        <p:attrNameLst>
                                          <p:attrName>style.visibility</p:attrName>
                                        </p:attrNameLst>
                                      </p:cBhvr>
                                      <p:to>
                                        <p:strVal val="visible"/>
                                      </p:to>
                                    </p:set>
                                    <p:animEffect transition="in" filter="wipe(down)">
                                      <p:cBhvr>
                                        <p:cTn id="40" dur="500"/>
                                        <p:tgtEl>
                                          <p:spTgt spid="54"/>
                                        </p:tgtEl>
                                      </p:cBhvr>
                                    </p:animEffect>
                                  </p:childTnLst>
                                </p:cTn>
                              </p:par>
                              <p:par>
                                <p:cTn id="41" presetID="22" presetClass="entr" presetSubtype="4" fill="hold" grpId="0" nodeType="withEffect">
                                  <p:stCondLst>
                                    <p:cond delay="0"/>
                                  </p:stCondLst>
                                  <p:childTnLst>
                                    <p:set>
                                      <p:cBhvr>
                                        <p:cTn id="42" dur="1" fill="hold">
                                          <p:stCondLst>
                                            <p:cond delay="0"/>
                                          </p:stCondLst>
                                        </p:cTn>
                                        <p:tgtEl>
                                          <p:spTgt spid="55"/>
                                        </p:tgtEl>
                                        <p:attrNameLst>
                                          <p:attrName>style.visibility</p:attrName>
                                        </p:attrNameLst>
                                      </p:cBhvr>
                                      <p:to>
                                        <p:strVal val="visible"/>
                                      </p:to>
                                    </p:set>
                                    <p:animEffect transition="in" filter="wipe(down)">
                                      <p:cBhvr>
                                        <p:cTn id="43" dur="500"/>
                                        <p:tgtEl>
                                          <p:spTgt spid="55"/>
                                        </p:tgtEl>
                                      </p:cBhvr>
                                    </p:animEffect>
                                  </p:childTnLst>
                                </p:cTn>
                              </p:par>
                              <p:par>
                                <p:cTn id="44" presetID="22" presetClass="entr" presetSubtype="4" fill="hold" grpId="0" nodeType="withEffect">
                                  <p:stCondLst>
                                    <p:cond delay="0"/>
                                  </p:stCondLst>
                                  <p:childTnLst>
                                    <p:set>
                                      <p:cBhvr>
                                        <p:cTn id="45" dur="1" fill="hold">
                                          <p:stCondLst>
                                            <p:cond delay="0"/>
                                          </p:stCondLst>
                                        </p:cTn>
                                        <p:tgtEl>
                                          <p:spTgt spid="56"/>
                                        </p:tgtEl>
                                        <p:attrNameLst>
                                          <p:attrName>style.visibility</p:attrName>
                                        </p:attrNameLst>
                                      </p:cBhvr>
                                      <p:to>
                                        <p:strVal val="visible"/>
                                      </p:to>
                                    </p:set>
                                    <p:animEffect transition="in" filter="wipe(down)">
                                      <p:cBhvr>
                                        <p:cTn id="46" dur="500"/>
                                        <p:tgtEl>
                                          <p:spTgt spid="56"/>
                                        </p:tgtEl>
                                      </p:cBhvr>
                                    </p:animEffect>
                                  </p:childTnLst>
                                </p:cTn>
                              </p:par>
                              <p:par>
                                <p:cTn id="47" presetID="22" presetClass="entr" presetSubtype="4" fill="hold" grpId="0" nodeType="withEffect">
                                  <p:stCondLst>
                                    <p:cond delay="0"/>
                                  </p:stCondLst>
                                  <p:childTnLst>
                                    <p:set>
                                      <p:cBhvr>
                                        <p:cTn id="48" dur="1" fill="hold">
                                          <p:stCondLst>
                                            <p:cond delay="0"/>
                                          </p:stCondLst>
                                        </p:cTn>
                                        <p:tgtEl>
                                          <p:spTgt spid="57"/>
                                        </p:tgtEl>
                                        <p:attrNameLst>
                                          <p:attrName>style.visibility</p:attrName>
                                        </p:attrNameLst>
                                      </p:cBhvr>
                                      <p:to>
                                        <p:strVal val="visible"/>
                                      </p:to>
                                    </p:set>
                                    <p:animEffect transition="in" filter="wipe(down)">
                                      <p:cBhvr>
                                        <p:cTn id="49" dur="500"/>
                                        <p:tgtEl>
                                          <p:spTgt spid="57"/>
                                        </p:tgtEl>
                                      </p:cBhvr>
                                    </p:animEffect>
                                  </p:childTnLst>
                                </p:cTn>
                              </p:par>
                              <p:par>
                                <p:cTn id="50" presetID="22" presetClass="entr" presetSubtype="4" fill="hold" grpId="0" nodeType="withEffect">
                                  <p:stCondLst>
                                    <p:cond delay="0"/>
                                  </p:stCondLst>
                                  <p:childTnLst>
                                    <p:set>
                                      <p:cBhvr>
                                        <p:cTn id="51" dur="1" fill="hold">
                                          <p:stCondLst>
                                            <p:cond delay="0"/>
                                          </p:stCondLst>
                                        </p:cTn>
                                        <p:tgtEl>
                                          <p:spTgt spid="58"/>
                                        </p:tgtEl>
                                        <p:attrNameLst>
                                          <p:attrName>style.visibility</p:attrName>
                                        </p:attrNameLst>
                                      </p:cBhvr>
                                      <p:to>
                                        <p:strVal val="visible"/>
                                      </p:to>
                                    </p:set>
                                    <p:animEffect transition="in" filter="wipe(down)">
                                      <p:cBhvr>
                                        <p:cTn id="52" dur="500"/>
                                        <p:tgtEl>
                                          <p:spTgt spid="58"/>
                                        </p:tgtEl>
                                      </p:cBhvr>
                                    </p:animEffect>
                                  </p:childTnLst>
                                </p:cTn>
                              </p:par>
                              <p:par>
                                <p:cTn id="53" presetID="22" presetClass="entr" presetSubtype="4" fill="hold" grpId="0" nodeType="withEffect">
                                  <p:stCondLst>
                                    <p:cond delay="0"/>
                                  </p:stCondLst>
                                  <p:childTnLst>
                                    <p:set>
                                      <p:cBhvr>
                                        <p:cTn id="54" dur="1" fill="hold">
                                          <p:stCondLst>
                                            <p:cond delay="0"/>
                                          </p:stCondLst>
                                        </p:cTn>
                                        <p:tgtEl>
                                          <p:spTgt spid="60"/>
                                        </p:tgtEl>
                                        <p:attrNameLst>
                                          <p:attrName>style.visibility</p:attrName>
                                        </p:attrNameLst>
                                      </p:cBhvr>
                                      <p:to>
                                        <p:strVal val="visible"/>
                                      </p:to>
                                    </p:set>
                                    <p:animEffect transition="in" filter="wipe(down)">
                                      <p:cBhvr>
                                        <p:cTn id="55"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p:bldP spid="13" grpId="0" animBg="1"/>
      <p:bldP spid="20" grpId="0" animBg="1"/>
      <p:bldP spid="46" grpId="0" animBg="1"/>
      <p:bldP spid="53" grpId="0" animBg="1"/>
      <p:bldP spid="54" grpId="0" animBg="1"/>
      <p:bldP spid="55" grpId="0" animBg="1"/>
      <p:bldP spid="56" grpId="0" animBg="1"/>
      <p:bldP spid="57" grpId="0" animBg="1"/>
      <p:bldP spid="58" grpId="0" animBg="1"/>
      <p:bldP spid="60"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01B6D5B9-E884-9284-2619-0E09AFCA3FD9}"/>
              </a:ext>
            </a:extLst>
          </p:cNvPr>
          <p:cNvSpPr txBox="1"/>
          <p:nvPr/>
        </p:nvSpPr>
        <p:spPr>
          <a:xfrm>
            <a:off x="249383" y="147843"/>
            <a:ext cx="6522026" cy="707886"/>
          </a:xfrm>
          <a:prstGeom prst="rect">
            <a:avLst/>
          </a:prstGeom>
          <a:noFill/>
        </p:spPr>
        <p:txBody>
          <a:bodyPr wrap="square">
            <a:spAutoFit/>
          </a:bodyPr>
          <a:lstStyle/>
          <a:p>
            <a:r>
              <a:rPr lang="en-US" sz="4000" b="1" spc="-465" dirty="0">
                <a:solidFill>
                  <a:schemeClr val="accent6">
                    <a:lumMod val="75000"/>
                  </a:schemeClr>
                </a:solidFill>
                <a:uFill>
                  <a:solidFill>
                    <a:srgbClr val="2C528F"/>
                  </a:solidFill>
                </a:uFill>
                <a:latin typeface="Cascadia Mono" panose="020B0609020000020004" pitchFamily="49" charset="0"/>
                <a:ea typeface="Cascadia Mono" panose="020B0609020000020004" pitchFamily="49" charset="0"/>
                <a:cs typeface="Cascadia Mono" panose="020B0609020000020004" pitchFamily="49" charset="0"/>
              </a:rPr>
              <a:t>Business</a:t>
            </a:r>
            <a:r>
              <a:rPr lang="en-US" sz="4000" b="1" spc="-850" dirty="0">
                <a:solidFill>
                  <a:schemeClr val="accent6">
                    <a:lumMod val="75000"/>
                  </a:schemeClr>
                </a:solidFill>
                <a:uFill>
                  <a:solidFill>
                    <a:srgbClr val="2C528F"/>
                  </a:solidFill>
                </a:uFill>
                <a:latin typeface="Cascadia Mono" panose="020B0609020000020004" pitchFamily="49" charset="0"/>
                <a:ea typeface="Cascadia Mono" panose="020B0609020000020004" pitchFamily="49" charset="0"/>
                <a:cs typeface="Cascadia Mono" panose="020B0609020000020004" pitchFamily="49" charset="0"/>
              </a:rPr>
              <a:t> </a:t>
            </a:r>
            <a:r>
              <a:rPr lang="en-US" sz="4000" b="1" spc="-450" dirty="0">
                <a:solidFill>
                  <a:schemeClr val="accent6">
                    <a:lumMod val="75000"/>
                  </a:schemeClr>
                </a:solidFill>
                <a:uFill>
                  <a:solidFill>
                    <a:srgbClr val="2C528F"/>
                  </a:solidFill>
                </a:uFill>
                <a:latin typeface="Cascadia Mono" panose="020B0609020000020004" pitchFamily="49" charset="0"/>
                <a:ea typeface="Cascadia Mono" panose="020B0609020000020004" pitchFamily="49" charset="0"/>
                <a:cs typeface="Cascadia Mono" panose="020B0609020000020004" pitchFamily="49" charset="0"/>
              </a:rPr>
              <a:t>Partner…</a:t>
            </a:r>
            <a:endParaRPr lang="en-US" sz="4000" b="1" dirty="0">
              <a:solidFill>
                <a:schemeClr val="accent6">
                  <a:lumMod val="75000"/>
                </a:schemeClr>
              </a:solidFill>
              <a:latin typeface="Cascadia Mono" panose="020B0609020000020004" pitchFamily="49" charset="0"/>
              <a:ea typeface="Cascadia Mono" panose="020B0609020000020004" pitchFamily="49" charset="0"/>
              <a:cs typeface="Cascadia Mono" panose="020B0609020000020004" pitchFamily="49" charset="0"/>
            </a:endParaRPr>
          </a:p>
        </p:txBody>
      </p:sp>
      <p:pic>
        <p:nvPicPr>
          <p:cNvPr id="9" name="Picture 8" descr="A blue sign with white text&#10;&#10;Description automatically generated with medium confidence">
            <a:extLst>
              <a:ext uri="{FF2B5EF4-FFF2-40B4-BE49-F238E27FC236}">
                <a16:creationId xmlns:a16="http://schemas.microsoft.com/office/drawing/2014/main" id="{3B762E3B-1566-5650-A36D-D584D4AA27F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345210" y="5197510"/>
            <a:ext cx="2679303" cy="1228725"/>
          </a:xfrm>
          <a:prstGeom prst="rect">
            <a:avLst/>
          </a:prstGeom>
        </p:spPr>
      </p:pic>
      <p:pic>
        <p:nvPicPr>
          <p:cNvPr id="11" name="Picture 10" descr="A picture containing text, font, logo, white&#10;&#10;Description automatically generated">
            <a:extLst>
              <a:ext uri="{FF2B5EF4-FFF2-40B4-BE49-F238E27FC236}">
                <a16:creationId xmlns:a16="http://schemas.microsoft.com/office/drawing/2014/main" id="{9052DEF9-082B-29F8-8E92-3827272B5B5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43902" y="147843"/>
            <a:ext cx="3705225" cy="3028169"/>
          </a:xfrm>
          <a:prstGeom prst="rect">
            <a:avLst/>
          </a:prstGeom>
        </p:spPr>
      </p:pic>
      <p:pic>
        <p:nvPicPr>
          <p:cNvPr id="13" name="Picture 12" descr="A black text on a white background&#10;&#10;Description automatically generated with medium confidence">
            <a:extLst>
              <a:ext uri="{FF2B5EF4-FFF2-40B4-BE49-F238E27FC236}">
                <a16:creationId xmlns:a16="http://schemas.microsoft.com/office/drawing/2014/main" id="{75756D90-D774-A295-4D68-0BAE665565D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307104" y="3291964"/>
            <a:ext cx="3705225" cy="1653081"/>
          </a:xfrm>
          <a:prstGeom prst="rect">
            <a:avLst/>
          </a:prstGeom>
        </p:spPr>
      </p:pic>
      <p:pic>
        <p:nvPicPr>
          <p:cNvPr id="17" name="Picture 16" descr="A picture containing text, font, screenshot, logo&#10;&#10;Description automatically generated">
            <a:extLst>
              <a:ext uri="{FF2B5EF4-FFF2-40B4-BE49-F238E27FC236}">
                <a16:creationId xmlns:a16="http://schemas.microsoft.com/office/drawing/2014/main" id="{C875BD3E-2C5A-551D-5BDA-2D09A685B50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572040" y="2476498"/>
            <a:ext cx="2704951" cy="2704951"/>
          </a:xfrm>
          <a:prstGeom prst="rect">
            <a:avLst/>
          </a:prstGeom>
        </p:spPr>
      </p:pic>
      <p:pic>
        <p:nvPicPr>
          <p:cNvPr id="19" name="Picture 18" descr="A red globe with white text&#10;&#10;Description automatically generated with low confidence">
            <a:extLst>
              <a:ext uri="{FF2B5EF4-FFF2-40B4-BE49-F238E27FC236}">
                <a16:creationId xmlns:a16="http://schemas.microsoft.com/office/drawing/2014/main" id="{C87AFABE-8F3E-FF04-4931-6D670AC152DA}"/>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85758" y="3236079"/>
            <a:ext cx="2171700" cy="2105025"/>
          </a:xfrm>
          <a:prstGeom prst="rect">
            <a:avLst/>
          </a:prstGeom>
        </p:spPr>
      </p:pic>
      <p:pic>
        <p:nvPicPr>
          <p:cNvPr id="21" name="Picture 20" descr="A black text on a white background&#10;&#10;Description automatically generated with low confidence">
            <a:extLst>
              <a:ext uri="{FF2B5EF4-FFF2-40B4-BE49-F238E27FC236}">
                <a16:creationId xmlns:a16="http://schemas.microsoft.com/office/drawing/2014/main" id="{C7B7EC4F-A11C-00CD-2BDD-0F9A99201A6A}"/>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768030" y="5283047"/>
            <a:ext cx="4379283" cy="1374697"/>
          </a:xfrm>
          <a:prstGeom prst="rect">
            <a:avLst/>
          </a:prstGeom>
        </p:spPr>
      </p:pic>
      <p:pic>
        <p:nvPicPr>
          <p:cNvPr id="25" name="Picture 24" descr="A picture containing text, logo, font, trademark&#10;&#10;Description automatically generated">
            <a:extLst>
              <a:ext uri="{FF2B5EF4-FFF2-40B4-BE49-F238E27FC236}">
                <a16:creationId xmlns:a16="http://schemas.microsoft.com/office/drawing/2014/main" id="{EB4FD95A-6A28-8EB1-FFD9-024D94E29561}"/>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294503" y="747786"/>
            <a:ext cx="3508038" cy="2436583"/>
          </a:xfrm>
          <a:prstGeom prst="rect">
            <a:avLst/>
          </a:prstGeom>
        </p:spPr>
      </p:pic>
      <p:pic>
        <p:nvPicPr>
          <p:cNvPr id="26" name="Picture 25" descr="A logo for a company&#10;&#10;Description automatically generated with low confidence">
            <a:extLst>
              <a:ext uri="{FF2B5EF4-FFF2-40B4-BE49-F238E27FC236}">
                <a16:creationId xmlns:a16="http://schemas.microsoft.com/office/drawing/2014/main" id="{7F280058-4DC0-107E-13B2-B9CC79469AE5}"/>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3847661" y="732808"/>
            <a:ext cx="2074168" cy="2436583"/>
          </a:xfrm>
          <a:prstGeom prst="rect">
            <a:avLst/>
          </a:prstGeom>
        </p:spPr>
      </p:pic>
      <p:sp>
        <p:nvSpPr>
          <p:cNvPr id="28" name="TextBox 27">
            <a:extLst>
              <a:ext uri="{FF2B5EF4-FFF2-40B4-BE49-F238E27FC236}">
                <a16:creationId xmlns:a16="http://schemas.microsoft.com/office/drawing/2014/main" id="{17146DED-BDBC-D3C3-87CA-B4BA1D69159E}"/>
              </a:ext>
            </a:extLst>
          </p:cNvPr>
          <p:cNvSpPr txBox="1"/>
          <p:nvPr/>
        </p:nvSpPr>
        <p:spPr>
          <a:xfrm>
            <a:off x="6147313" y="6503982"/>
            <a:ext cx="6110514" cy="369332"/>
          </a:xfrm>
          <a:prstGeom prst="rect">
            <a:avLst/>
          </a:prstGeom>
          <a:noFill/>
        </p:spPr>
        <p:txBody>
          <a:bodyPr wrap="square">
            <a:spAutoFit/>
          </a:bodyPr>
          <a:lstStyle/>
          <a:p>
            <a:pPr marL="12700">
              <a:lnSpc>
                <a:spcPct val="100000"/>
              </a:lnSpc>
              <a:spcBef>
                <a:spcPts val="105"/>
              </a:spcBef>
            </a:pPr>
            <a:r>
              <a:rPr lang="en-US" sz="1800" b="1" dirty="0">
                <a:latin typeface="Carlito"/>
                <a:cs typeface="Carlito"/>
              </a:rPr>
              <a:t>www.usasaenterprises.com</a:t>
            </a:r>
            <a:endParaRPr lang="en-US" sz="1800" dirty="0">
              <a:latin typeface="Carlito"/>
              <a:cs typeface="Carlito"/>
            </a:endParaRPr>
          </a:p>
        </p:txBody>
      </p:sp>
    </p:spTree>
    <p:extLst>
      <p:ext uri="{BB962C8B-B14F-4D97-AF65-F5344CB8AC3E}">
        <p14:creationId xmlns:p14="http://schemas.microsoft.com/office/powerpoint/2010/main" val="16161631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80">
                                          <p:stCondLst>
                                            <p:cond delay="0"/>
                                          </p:stCondLst>
                                        </p:cTn>
                                        <p:tgtEl>
                                          <p:spTgt spid="5"/>
                                        </p:tgtEl>
                                      </p:cBhvr>
                                    </p:animEffect>
                                    <p:anim calcmode="lin" valueType="num">
                                      <p:cBhvr>
                                        <p:cTn id="8" dur="1822"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5"/>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5"/>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5"/>
                                        </p:tgtEl>
                                        <p:attrNameLst>
                                          <p:attrName>ppt_y</p:attrName>
                                        </p:attrNameLst>
                                      </p:cBhvr>
                                      <p:tavLst>
                                        <p:tav tm="0" fmla="#ppt_y-sin(pi*$)/81">
                                          <p:val>
                                            <p:fltVal val="0"/>
                                          </p:val>
                                        </p:tav>
                                        <p:tav tm="100000">
                                          <p:val>
                                            <p:fltVal val="1"/>
                                          </p:val>
                                        </p:tav>
                                      </p:tavLst>
                                    </p:anim>
                                    <p:animScale>
                                      <p:cBhvr>
                                        <p:cTn id="13" dur="26">
                                          <p:stCondLst>
                                            <p:cond delay="650"/>
                                          </p:stCondLst>
                                        </p:cTn>
                                        <p:tgtEl>
                                          <p:spTgt spid="5"/>
                                        </p:tgtEl>
                                      </p:cBhvr>
                                      <p:to x="100000" y="60000"/>
                                    </p:animScale>
                                    <p:animScale>
                                      <p:cBhvr>
                                        <p:cTn id="14" dur="166" decel="50000">
                                          <p:stCondLst>
                                            <p:cond delay="676"/>
                                          </p:stCondLst>
                                        </p:cTn>
                                        <p:tgtEl>
                                          <p:spTgt spid="5"/>
                                        </p:tgtEl>
                                      </p:cBhvr>
                                      <p:to x="100000" y="100000"/>
                                    </p:animScale>
                                    <p:animScale>
                                      <p:cBhvr>
                                        <p:cTn id="15" dur="26">
                                          <p:stCondLst>
                                            <p:cond delay="1312"/>
                                          </p:stCondLst>
                                        </p:cTn>
                                        <p:tgtEl>
                                          <p:spTgt spid="5"/>
                                        </p:tgtEl>
                                      </p:cBhvr>
                                      <p:to x="100000" y="80000"/>
                                    </p:animScale>
                                    <p:animScale>
                                      <p:cBhvr>
                                        <p:cTn id="16" dur="166" decel="50000">
                                          <p:stCondLst>
                                            <p:cond delay="1338"/>
                                          </p:stCondLst>
                                        </p:cTn>
                                        <p:tgtEl>
                                          <p:spTgt spid="5"/>
                                        </p:tgtEl>
                                      </p:cBhvr>
                                      <p:to x="100000" y="100000"/>
                                    </p:animScale>
                                    <p:animScale>
                                      <p:cBhvr>
                                        <p:cTn id="17" dur="26">
                                          <p:stCondLst>
                                            <p:cond delay="1642"/>
                                          </p:stCondLst>
                                        </p:cTn>
                                        <p:tgtEl>
                                          <p:spTgt spid="5"/>
                                        </p:tgtEl>
                                      </p:cBhvr>
                                      <p:to x="100000" y="90000"/>
                                    </p:animScale>
                                    <p:animScale>
                                      <p:cBhvr>
                                        <p:cTn id="18" dur="166" decel="50000">
                                          <p:stCondLst>
                                            <p:cond delay="1668"/>
                                          </p:stCondLst>
                                        </p:cTn>
                                        <p:tgtEl>
                                          <p:spTgt spid="5"/>
                                        </p:tgtEl>
                                      </p:cBhvr>
                                      <p:to x="100000" y="100000"/>
                                    </p:animScale>
                                    <p:animScale>
                                      <p:cBhvr>
                                        <p:cTn id="19" dur="26">
                                          <p:stCondLst>
                                            <p:cond delay="1808"/>
                                          </p:stCondLst>
                                        </p:cTn>
                                        <p:tgtEl>
                                          <p:spTgt spid="5"/>
                                        </p:tgtEl>
                                      </p:cBhvr>
                                      <p:to x="100000" y="95000"/>
                                    </p:animScale>
                                    <p:animScale>
                                      <p:cBhvr>
                                        <p:cTn id="20" dur="166" decel="50000">
                                          <p:stCondLst>
                                            <p:cond delay="1834"/>
                                          </p:stCondLst>
                                        </p:cTn>
                                        <p:tgtEl>
                                          <p:spTgt spid="5"/>
                                        </p:tgtEl>
                                      </p:cBhvr>
                                      <p:to x="100000" y="100000"/>
                                    </p:animScale>
                                  </p:childTnLst>
                                </p:cTn>
                              </p:par>
                              <p:par>
                                <p:cTn id="21" presetID="26" presetClass="entr" presetSubtype="0" fill="hold" nodeType="with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wipe(down)">
                                      <p:cBhvr>
                                        <p:cTn id="23" dur="580">
                                          <p:stCondLst>
                                            <p:cond delay="0"/>
                                          </p:stCondLst>
                                        </p:cTn>
                                        <p:tgtEl>
                                          <p:spTgt spid="9"/>
                                        </p:tgtEl>
                                      </p:cBhvr>
                                    </p:animEffect>
                                    <p:anim calcmode="lin" valueType="num">
                                      <p:cBhvr>
                                        <p:cTn id="24" dur="1822"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25" dur="664"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26" dur="664" tmFilter="0, 0; 0.125,0.2665; 0.25,0.4; 0.375,0.465; 0.5,0.5;  0.625,0.535; 0.75,0.6; 0.875,0.7335; 1,1">
                                          <p:stCondLst>
                                            <p:cond delay="664"/>
                                          </p:stCondLst>
                                        </p:cTn>
                                        <p:tgtEl>
                                          <p:spTgt spid="9"/>
                                        </p:tgtEl>
                                        <p:attrNameLst>
                                          <p:attrName>ppt_y</p:attrName>
                                        </p:attrNameLst>
                                      </p:cBhvr>
                                      <p:tavLst>
                                        <p:tav tm="0" fmla="#ppt_y-sin(pi*$)/9">
                                          <p:val>
                                            <p:fltVal val="0"/>
                                          </p:val>
                                        </p:tav>
                                        <p:tav tm="100000">
                                          <p:val>
                                            <p:fltVal val="1"/>
                                          </p:val>
                                        </p:tav>
                                      </p:tavLst>
                                    </p:anim>
                                    <p:anim calcmode="lin" valueType="num">
                                      <p:cBhvr>
                                        <p:cTn id="27" dur="332" tmFilter="0, 0; 0.125,0.2665; 0.25,0.4; 0.375,0.465; 0.5,0.5;  0.625,0.535; 0.75,0.6; 0.875,0.7335; 1,1">
                                          <p:stCondLst>
                                            <p:cond delay="1324"/>
                                          </p:stCondLst>
                                        </p:cTn>
                                        <p:tgtEl>
                                          <p:spTgt spid="9"/>
                                        </p:tgtEl>
                                        <p:attrNameLst>
                                          <p:attrName>ppt_y</p:attrName>
                                        </p:attrNameLst>
                                      </p:cBhvr>
                                      <p:tavLst>
                                        <p:tav tm="0" fmla="#ppt_y-sin(pi*$)/27">
                                          <p:val>
                                            <p:fltVal val="0"/>
                                          </p:val>
                                        </p:tav>
                                        <p:tav tm="100000">
                                          <p:val>
                                            <p:fltVal val="1"/>
                                          </p:val>
                                        </p:tav>
                                      </p:tavLst>
                                    </p:anim>
                                    <p:anim calcmode="lin" valueType="num">
                                      <p:cBhvr>
                                        <p:cTn id="28" dur="164" tmFilter="0, 0; 0.125,0.2665; 0.25,0.4; 0.375,0.465; 0.5,0.5;  0.625,0.535; 0.75,0.6; 0.875,0.7335; 1,1">
                                          <p:stCondLst>
                                            <p:cond delay="1656"/>
                                          </p:stCondLst>
                                        </p:cTn>
                                        <p:tgtEl>
                                          <p:spTgt spid="9"/>
                                        </p:tgtEl>
                                        <p:attrNameLst>
                                          <p:attrName>ppt_y</p:attrName>
                                        </p:attrNameLst>
                                      </p:cBhvr>
                                      <p:tavLst>
                                        <p:tav tm="0" fmla="#ppt_y-sin(pi*$)/81">
                                          <p:val>
                                            <p:fltVal val="0"/>
                                          </p:val>
                                        </p:tav>
                                        <p:tav tm="100000">
                                          <p:val>
                                            <p:fltVal val="1"/>
                                          </p:val>
                                        </p:tav>
                                      </p:tavLst>
                                    </p:anim>
                                    <p:animScale>
                                      <p:cBhvr>
                                        <p:cTn id="29" dur="26">
                                          <p:stCondLst>
                                            <p:cond delay="650"/>
                                          </p:stCondLst>
                                        </p:cTn>
                                        <p:tgtEl>
                                          <p:spTgt spid="9"/>
                                        </p:tgtEl>
                                      </p:cBhvr>
                                      <p:to x="100000" y="60000"/>
                                    </p:animScale>
                                    <p:animScale>
                                      <p:cBhvr>
                                        <p:cTn id="30" dur="166" decel="50000">
                                          <p:stCondLst>
                                            <p:cond delay="676"/>
                                          </p:stCondLst>
                                        </p:cTn>
                                        <p:tgtEl>
                                          <p:spTgt spid="9"/>
                                        </p:tgtEl>
                                      </p:cBhvr>
                                      <p:to x="100000" y="100000"/>
                                    </p:animScale>
                                    <p:animScale>
                                      <p:cBhvr>
                                        <p:cTn id="31" dur="26">
                                          <p:stCondLst>
                                            <p:cond delay="1312"/>
                                          </p:stCondLst>
                                        </p:cTn>
                                        <p:tgtEl>
                                          <p:spTgt spid="9"/>
                                        </p:tgtEl>
                                      </p:cBhvr>
                                      <p:to x="100000" y="80000"/>
                                    </p:animScale>
                                    <p:animScale>
                                      <p:cBhvr>
                                        <p:cTn id="32" dur="166" decel="50000">
                                          <p:stCondLst>
                                            <p:cond delay="1338"/>
                                          </p:stCondLst>
                                        </p:cTn>
                                        <p:tgtEl>
                                          <p:spTgt spid="9"/>
                                        </p:tgtEl>
                                      </p:cBhvr>
                                      <p:to x="100000" y="100000"/>
                                    </p:animScale>
                                    <p:animScale>
                                      <p:cBhvr>
                                        <p:cTn id="33" dur="26">
                                          <p:stCondLst>
                                            <p:cond delay="1642"/>
                                          </p:stCondLst>
                                        </p:cTn>
                                        <p:tgtEl>
                                          <p:spTgt spid="9"/>
                                        </p:tgtEl>
                                      </p:cBhvr>
                                      <p:to x="100000" y="90000"/>
                                    </p:animScale>
                                    <p:animScale>
                                      <p:cBhvr>
                                        <p:cTn id="34" dur="166" decel="50000">
                                          <p:stCondLst>
                                            <p:cond delay="1668"/>
                                          </p:stCondLst>
                                        </p:cTn>
                                        <p:tgtEl>
                                          <p:spTgt spid="9"/>
                                        </p:tgtEl>
                                      </p:cBhvr>
                                      <p:to x="100000" y="100000"/>
                                    </p:animScale>
                                    <p:animScale>
                                      <p:cBhvr>
                                        <p:cTn id="35" dur="26">
                                          <p:stCondLst>
                                            <p:cond delay="1808"/>
                                          </p:stCondLst>
                                        </p:cTn>
                                        <p:tgtEl>
                                          <p:spTgt spid="9"/>
                                        </p:tgtEl>
                                      </p:cBhvr>
                                      <p:to x="100000" y="95000"/>
                                    </p:animScale>
                                    <p:animScale>
                                      <p:cBhvr>
                                        <p:cTn id="36" dur="166" decel="50000">
                                          <p:stCondLst>
                                            <p:cond delay="1834"/>
                                          </p:stCondLst>
                                        </p:cTn>
                                        <p:tgtEl>
                                          <p:spTgt spid="9"/>
                                        </p:tgtEl>
                                      </p:cBhvr>
                                      <p:to x="100000" y="100000"/>
                                    </p:animScale>
                                  </p:childTnLst>
                                </p:cTn>
                              </p:par>
                              <p:par>
                                <p:cTn id="37" presetID="26" presetClass="entr" presetSubtype="0" fill="hold" nodeType="withEffect">
                                  <p:stCondLst>
                                    <p:cond delay="0"/>
                                  </p:stCondLst>
                                  <p:childTnLst>
                                    <p:set>
                                      <p:cBhvr>
                                        <p:cTn id="38" dur="1" fill="hold">
                                          <p:stCondLst>
                                            <p:cond delay="0"/>
                                          </p:stCondLst>
                                        </p:cTn>
                                        <p:tgtEl>
                                          <p:spTgt spid="11"/>
                                        </p:tgtEl>
                                        <p:attrNameLst>
                                          <p:attrName>style.visibility</p:attrName>
                                        </p:attrNameLst>
                                      </p:cBhvr>
                                      <p:to>
                                        <p:strVal val="visible"/>
                                      </p:to>
                                    </p:set>
                                    <p:animEffect transition="in" filter="wipe(down)">
                                      <p:cBhvr>
                                        <p:cTn id="39" dur="580">
                                          <p:stCondLst>
                                            <p:cond delay="0"/>
                                          </p:stCondLst>
                                        </p:cTn>
                                        <p:tgtEl>
                                          <p:spTgt spid="11"/>
                                        </p:tgtEl>
                                      </p:cBhvr>
                                    </p:animEffect>
                                    <p:anim calcmode="lin" valueType="num">
                                      <p:cBhvr>
                                        <p:cTn id="40" dur="1822" tmFilter="0,0; 0.14,0.36; 0.43,0.73; 0.71,0.91; 1.0,1.0">
                                          <p:stCondLst>
                                            <p:cond delay="0"/>
                                          </p:stCondLst>
                                        </p:cTn>
                                        <p:tgtEl>
                                          <p:spTgt spid="11"/>
                                        </p:tgtEl>
                                        <p:attrNameLst>
                                          <p:attrName>ppt_x</p:attrName>
                                        </p:attrNameLst>
                                      </p:cBhvr>
                                      <p:tavLst>
                                        <p:tav tm="0">
                                          <p:val>
                                            <p:strVal val="#ppt_x-0.25"/>
                                          </p:val>
                                        </p:tav>
                                        <p:tav tm="100000">
                                          <p:val>
                                            <p:strVal val="#ppt_x"/>
                                          </p:val>
                                        </p:tav>
                                      </p:tavLst>
                                    </p:anim>
                                    <p:anim calcmode="lin" valueType="num">
                                      <p:cBhvr>
                                        <p:cTn id="41" dur="664" tmFilter="0.0,0.0; 0.25,0.07; 0.50,0.2; 0.75,0.467; 1.0,1.0">
                                          <p:stCondLst>
                                            <p:cond delay="0"/>
                                          </p:stCondLst>
                                        </p:cTn>
                                        <p:tgtEl>
                                          <p:spTgt spid="11"/>
                                        </p:tgtEl>
                                        <p:attrNameLst>
                                          <p:attrName>ppt_y</p:attrName>
                                        </p:attrNameLst>
                                      </p:cBhvr>
                                      <p:tavLst>
                                        <p:tav tm="0" fmla="#ppt_y-sin(pi*$)/3">
                                          <p:val>
                                            <p:fltVal val="0.5"/>
                                          </p:val>
                                        </p:tav>
                                        <p:tav tm="100000">
                                          <p:val>
                                            <p:fltVal val="1"/>
                                          </p:val>
                                        </p:tav>
                                      </p:tavLst>
                                    </p:anim>
                                    <p:anim calcmode="lin" valueType="num">
                                      <p:cBhvr>
                                        <p:cTn id="42" dur="664" tmFilter="0, 0; 0.125,0.2665; 0.25,0.4; 0.375,0.465; 0.5,0.5;  0.625,0.535; 0.75,0.6; 0.875,0.7335; 1,1">
                                          <p:stCondLst>
                                            <p:cond delay="664"/>
                                          </p:stCondLst>
                                        </p:cTn>
                                        <p:tgtEl>
                                          <p:spTgt spid="11"/>
                                        </p:tgtEl>
                                        <p:attrNameLst>
                                          <p:attrName>ppt_y</p:attrName>
                                        </p:attrNameLst>
                                      </p:cBhvr>
                                      <p:tavLst>
                                        <p:tav tm="0" fmla="#ppt_y-sin(pi*$)/9">
                                          <p:val>
                                            <p:fltVal val="0"/>
                                          </p:val>
                                        </p:tav>
                                        <p:tav tm="100000">
                                          <p:val>
                                            <p:fltVal val="1"/>
                                          </p:val>
                                        </p:tav>
                                      </p:tavLst>
                                    </p:anim>
                                    <p:anim calcmode="lin" valueType="num">
                                      <p:cBhvr>
                                        <p:cTn id="43" dur="332" tmFilter="0, 0; 0.125,0.2665; 0.25,0.4; 0.375,0.465; 0.5,0.5;  0.625,0.535; 0.75,0.6; 0.875,0.7335; 1,1">
                                          <p:stCondLst>
                                            <p:cond delay="1324"/>
                                          </p:stCondLst>
                                        </p:cTn>
                                        <p:tgtEl>
                                          <p:spTgt spid="11"/>
                                        </p:tgtEl>
                                        <p:attrNameLst>
                                          <p:attrName>ppt_y</p:attrName>
                                        </p:attrNameLst>
                                      </p:cBhvr>
                                      <p:tavLst>
                                        <p:tav tm="0" fmla="#ppt_y-sin(pi*$)/27">
                                          <p:val>
                                            <p:fltVal val="0"/>
                                          </p:val>
                                        </p:tav>
                                        <p:tav tm="100000">
                                          <p:val>
                                            <p:fltVal val="1"/>
                                          </p:val>
                                        </p:tav>
                                      </p:tavLst>
                                    </p:anim>
                                    <p:anim calcmode="lin" valueType="num">
                                      <p:cBhvr>
                                        <p:cTn id="44" dur="164" tmFilter="0, 0; 0.125,0.2665; 0.25,0.4; 0.375,0.465; 0.5,0.5;  0.625,0.535; 0.75,0.6; 0.875,0.7335; 1,1">
                                          <p:stCondLst>
                                            <p:cond delay="1656"/>
                                          </p:stCondLst>
                                        </p:cTn>
                                        <p:tgtEl>
                                          <p:spTgt spid="11"/>
                                        </p:tgtEl>
                                        <p:attrNameLst>
                                          <p:attrName>ppt_y</p:attrName>
                                        </p:attrNameLst>
                                      </p:cBhvr>
                                      <p:tavLst>
                                        <p:tav tm="0" fmla="#ppt_y-sin(pi*$)/81">
                                          <p:val>
                                            <p:fltVal val="0"/>
                                          </p:val>
                                        </p:tav>
                                        <p:tav tm="100000">
                                          <p:val>
                                            <p:fltVal val="1"/>
                                          </p:val>
                                        </p:tav>
                                      </p:tavLst>
                                    </p:anim>
                                    <p:animScale>
                                      <p:cBhvr>
                                        <p:cTn id="45" dur="26">
                                          <p:stCondLst>
                                            <p:cond delay="650"/>
                                          </p:stCondLst>
                                        </p:cTn>
                                        <p:tgtEl>
                                          <p:spTgt spid="11"/>
                                        </p:tgtEl>
                                      </p:cBhvr>
                                      <p:to x="100000" y="60000"/>
                                    </p:animScale>
                                    <p:animScale>
                                      <p:cBhvr>
                                        <p:cTn id="46" dur="166" decel="50000">
                                          <p:stCondLst>
                                            <p:cond delay="676"/>
                                          </p:stCondLst>
                                        </p:cTn>
                                        <p:tgtEl>
                                          <p:spTgt spid="11"/>
                                        </p:tgtEl>
                                      </p:cBhvr>
                                      <p:to x="100000" y="100000"/>
                                    </p:animScale>
                                    <p:animScale>
                                      <p:cBhvr>
                                        <p:cTn id="47" dur="26">
                                          <p:stCondLst>
                                            <p:cond delay="1312"/>
                                          </p:stCondLst>
                                        </p:cTn>
                                        <p:tgtEl>
                                          <p:spTgt spid="11"/>
                                        </p:tgtEl>
                                      </p:cBhvr>
                                      <p:to x="100000" y="80000"/>
                                    </p:animScale>
                                    <p:animScale>
                                      <p:cBhvr>
                                        <p:cTn id="48" dur="166" decel="50000">
                                          <p:stCondLst>
                                            <p:cond delay="1338"/>
                                          </p:stCondLst>
                                        </p:cTn>
                                        <p:tgtEl>
                                          <p:spTgt spid="11"/>
                                        </p:tgtEl>
                                      </p:cBhvr>
                                      <p:to x="100000" y="100000"/>
                                    </p:animScale>
                                    <p:animScale>
                                      <p:cBhvr>
                                        <p:cTn id="49" dur="26">
                                          <p:stCondLst>
                                            <p:cond delay="1642"/>
                                          </p:stCondLst>
                                        </p:cTn>
                                        <p:tgtEl>
                                          <p:spTgt spid="11"/>
                                        </p:tgtEl>
                                      </p:cBhvr>
                                      <p:to x="100000" y="90000"/>
                                    </p:animScale>
                                    <p:animScale>
                                      <p:cBhvr>
                                        <p:cTn id="50" dur="166" decel="50000">
                                          <p:stCondLst>
                                            <p:cond delay="1668"/>
                                          </p:stCondLst>
                                        </p:cTn>
                                        <p:tgtEl>
                                          <p:spTgt spid="11"/>
                                        </p:tgtEl>
                                      </p:cBhvr>
                                      <p:to x="100000" y="100000"/>
                                    </p:animScale>
                                    <p:animScale>
                                      <p:cBhvr>
                                        <p:cTn id="51" dur="26">
                                          <p:stCondLst>
                                            <p:cond delay="1808"/>
                                          </p:stCondLst>
                                        </p:cTn>
                                        <p:tgtEl>
                                          <p:spTgt spid="11"/>
                                        </p:tgtEl>
                                      </p:cBhvr>
                                      <p:to x="100000" y="95000"/>
                                    </p:animScale>
                                    <p:animScale>
                                      <p:cBhvr>
                                        <p:cTn id="52" dur="166" decel="50000">
                                          <p:stCondLst>
                                            <p:cond delay="1834"/>
                                          </p:stCondLst>
                                        </p:cTn>
                                        <p:tgtEl>
                                          <p:spTgt spid="11"/>
                                        </p:tgtEl>
                                      </p:cBhvr>
                                      <p:to x="100000" y="100000"/>
                                    </p:animScale>
                                  </p:childTnLst>
                                </p:cTn>
                              </p:par>
                              <p:par>
                                <p:cTn id="53" presetID="26" presetClass="entr" presetSubtype="0" fill="hold" nodeType="withEffect">
                                  <p:stCondLst>
                                    <p:cond delay="0"/>
                                  </p:stCondLst>
                                  <p:childTnLst>
                                    <p:set>
                                      <p:cBhvr>
                                        <p:cTn id="54" dur="1" fill="hold">
                                          <p:stCondLst>
                                            <p:cond delay="0"/>
                                          </p:stCondLst>
                                        </p:cTn>
                                        <p:tgtEl>
                                          <p:spTgt spid="13"/>
                                        </p:tgtEl>
                                        <p:attrNameLst>
                                          <p:attrName>style.visibility</p:attrName>
                                        </p:attrNameLst>
                                      </p:cBhvr>
                                      <p:to>
                                        <p:strVal val="visible"/>
                                      </p:to>
                                    </p:set>
                                    <p:animEffect transition="in" filter="wipe(down)">
                                      <p:cBhvr>
                                        <p:cTn id="55" dur="580">
                                          <p:stCondLst>
                                            <p:cond delay="0"/>
                                          </p:stCondLst>
                                        </p:cTn>
                                        <p:tgtEl>
                                          <p:spTgt spid="13"/>
                                        </p:tgtEl>
                                      </p:cBhvr>
                                    </p:animEffect>
                                    <p:anim calcmode="lin" valueType="num">
                                      <p:cBhvr>
                                        <p:cTn id="56" dur="1822" tmFilter="0,0; 0.14,0.36; 0.43,0.73; 0.71,0.91; 1.0,1.0">
                                          <p:stCondLst>
                                            <p:cond delay="0"/>
                                          </p:stCondLst>
                                        </p:cTn>
                                        <p:tgtEl>
                                          <p:spTgt spid="13"/>
                                        </p:tgtEl>
                                        <p:attrNameLst>
                                          <p:attrName>ppt_x</p:attrName>
                                        </p:attrNameLst>
                                      </p:cBhvr>
                                      <p:tavLst>
                                        <p:tav tm="0">
                                          <p:val>
                                            <p:strVal val="#ppt_x-0.25"/>
                                          </p:val>
                                        </p:tav>
                                        <p:tav tm="100000">
                                          <p:val>
                                            <p:strVal val="#ppt_x"/>
                                          </p:val>
                                        </p:tav>
                                      </p:tavLst>
                                    </p:anim>
                                    <p:anim calcmode="lin" valueType="num">
                                      <p:cBhvr>
                                        <p:cTn id="57" dur="664" tmFilter="0.0,0.0; 0.25,0.07; 0.50,0.2; 0.75,0.467; 1.0,1.0">
                                          <p:stCondLst>
                                            <p:cond delay="0"/>
                                          </p:stCondLst>
                                        </p:cTn>
                                        <p:tgtEl>
                                          <p:spTgt spid="13"/>
                                        </p:tgtEl>
                                        <p:attrNameLst>
                                          <p:attrName>ppt_y</p:attrName>
                                        </p:attrNameLst>
                                      </p:cBhvr>
                                      <p:tavLst>
                                        <p:tav tm="0" fmla="#ppt_y-sin(pi*$)/3">
                                          <p:val>
                                            <p:fltVal val="0.5"/>
                                          </p:val>
                                        </p:tav>
                                        <p:tav tm="100000">
                                          <p:val>
                                            <p:fltVal val="1"/>
                                          </p:val>
                                        </p:tav>
                                      </p:tavLst>
                                    </p:anim>
                                    <p:anim calcmode="lin" valueType="num">
                                      <p:cBhvr>
                                        <p:cTn id="58" dur="664" tmFilter="0, 0; 0.125,0.2665; 0.25,0.4; 0.375,0.465; 0.5,0.5;  0.625,0.535; 0.75,0.6; 0.875,0.7335; 1,1">
                                          <p:stCondLst>
                                            <p:cond delay="664"/>
                                          </p:stCondLst>
                                        </p:cTn>
                                        <p:tgtEl>
                                          <p:spTgt spid="13"/>
                                        </p:tgtEl>
                                        <p:attrNameLst>
                                          <p:attrName>ppt_y</p:attrName>
                                        </p:attrNameLst>
                                      </p:cBhvr>
                                      <p:tavLst>
                                        <p:tav tm="0" fmla="#ppt_y-sin(pi*$)/9">
                                          <p:val>
                                            <p:fltVal val="0"/>
                                          </p:val>
                                        </p:tav>
                                        <p:tav tm="100000">
                                          <p:val>
                                            <p:fltVal val="1"/>
                                          </p:val>
                                        </p:tav>
                                      </p:tavLst>
                                    </p:anim>
                                    <p:anim calcmode="lin" valueType="num">
                                      <p:cBhvr>
                                        <p:cTn id="59" dur="332" tmFilter="0, 0; 0.125,0.2665; 0.25,0.4; 0.375,0.465; 0.5,0.5;  0.625,0.535; 0.75,0.6; 0.875,0.7335; 1,1">
                                          <p:stCondLst>
                                            <p:cond delay="1324"/>
                                          </p:stCondLst>
                                        </p:cTn>
                                        <p:tgtEl>
                                          <p:spTgt spid="13"/>
                                        </p:tgtEl>
                                        <p:attrNameLst>
                                          <p:attrName>ppt_y</p:attrName>
                                        </p:attrNameLst>
                                      </p:cBhvr>
                                      <p:tavLst>
                                        <p:tav tm="0" fmla="#ppt_y-sin(pi*$)/27">
                                          <p:val>
                                            <p:fltVal val="0"/>
                                          </p:val>
                                        </p:tav>
                                        <p:tav tm="100000">
                                          <p:val>
                                            <p:fltVal val="1"/>
                                          </p:val>
                                        </p:tav>
                                      </p:tavLst>
                                    </p:anim>
                                    <p:anim calcmode="lin" valueType="num">
                                      <p:cBhvr>
                                        <p:cTn id="60" dur="164" tmFilter="0, 0; 0.125,0.2665; 0.25,0.4; 0.375,0.465; 0.5,0.5;  0.625,0.535; 0.75,0.6; 0.875,0.7335; 1,1">
                                          <p:stCondLst>
                                            <p:cond delay="1656"/>
                                          </p:stCondLst>
                                        </p:cTn>
                                        <p:tgtEl>
                                          <p:spTgt spid="13"/>
                                        </p:tgtEl>
                                        <p:attrNameLst>
                                          <p:attrName>ppt_y</p:attrName>
                                        </p:attrNameLst>
                                      </p:cBhvr>
                                      <p:tavLst>
                                        <p:tav tm="0" fmla="#ppt_y-sin(pi*$)/81">
                                          <p:val>
                                            <p:fltVal val="0"/>
                                          </p:val>
                                        </p:tav>
                                        <p:tav tm="100000">
                                          <p:val>
                                            <p:fltVal val="1"/>
                                          </p:val>
                                        </p:tav>
                                      </p:tavLst>
                                    </p:anim>
                                    <p:animScale>
                                      <p:cBhvr>
                                        <p:cTn id="61" dur="26">
                                          <p:stCondLst>
                                            <p:cond delay="650"/>
                                          </p:stCondLst>
                                        </p:cTn>
                                        <p:tgtEl>
                                          <p:spTgt spid="13"/>
                                        </p:tgtEl>
                                      </p:cBhvr>
                                      <p:to x="100000" y="60000"/>
                                    </p:animScale>
                                    <p:animScale>
                                      <p:cBhvr>
                                        <p:cTn id="62" dur="166" decel="50000">
                                          <p:stCondLst>
                                            <p:cond delay="676"/>
                                          </p:stCondLst>
                                        </p:cTn>
                                        <p:tgtEl>
                                          <p:spTgt spid="13"/>
                                        </p:tgtEl>
                                      </p:cBhvr>
                                      <p:to x="100000" y="100000"/>
                                    </p:animScale>
                                    <p:animScale>
                                      <p:cBhvr>
                                        <p:cTn id="63" dur="26">
                                          <p:stCondLst>
                                            <p:cond delay="1312"/>
                                          </p:stCondLst>
                                        </p:cTn>
                                        <p:tgtEl>
                                          <p:spTgt spid="13"/>
                                        </p:tgtEl>
                                      </p:cBhvr>
                                      <p:to x="100000" y="80000"/>
                                    </p:animScale>
                                    <p:animScale>
                                      <p:cBhvr>
                                        <p:cTn id="64" dur="166" decel="50000">
                                          <p:stCondLst>
                                            <p:cond delay="1338"/>
                                          </p:stCondLst>
                                        </p:cTn>
                                        <p:tgtEl>
                                          <p:spTgt spid="13"/>
                                        </p:tgtEl>
                                      </p:cBhvr>
                                      <p:to x="100000" y="100000"/>
                                    </p:animScale>
                                    <p:animScale>
                                      <p:cBhvr>
                                        <p:cTn id="65" dur="26">
                                          <p:stCondLst>
                                            <p:cond delay="1642"/>
                                          </p:stCondLst>
                                        </p:cTn>
                                        <p:tgtEl>
                                          <p:spTgt spid="13"/>
                                        </p:tgtEl>
                                      </p:cBhvr>
                                      <p:to x="100000" y="90000"/>
                                    </p:animScale>
                                    <p:animScale>
                                      <p:cBhvr>
                                        <p:cTn id="66" dur="166" decel="50000">
                                          <p:stCondLst>
                                            <p:cond delay="1668"/>
                                          </p:stCondLst>
                                        </p:cTn>
                                        <p:tgtEl>
                                          <p:spTgt spid="13"/>
                                        </p:tgtEl>
                                      </p:cBhvr>
                                      <p:to x="100000" y="100000"/>
                                    </p:animScale>
                                    <p:animScale>
                                      <p:cBhvr>
                                        <p:cTn id="67" dur="26">
                                          <p:stCondLst>
                                            <p:cond delay="1808"/>
                                          </p:stCondLst>
                                        </p:cTn>
                                        <p:tgtEl>
                                          <p:spTgt spid="13"/>
                                        </p:tgtEl>
                                      </p:cBhvr>
                                      <p:to x="100000" y="95000"/>
                                    </p:animScale>
                                    <p:animScale>
                                      <p:cBhvr>
                                        <p:cTn id="68" dur="166" decel="50000">
                                          <p:stCondLst>
                                            <p:cond delay="1834"/>
                                          </p:stCondLst>
                                        </p:cTn>
                                        <p:tgtEl>
                                          <p:spTgt spid="13"/>
                                        </p:tgtEl>
                                      </p:cBhvr>
                                      <p:to x="100000" y="100000"/>
                                    </p:animScale>
                                  </p:childTnLst>
                                </p:cTn>
                              </p:par>
                              <p:par>
                                <p:cTn id="69" presetID="26" presetClass="entr" presetSubtype="0" fill="hold" nodeType="withEffect">
                                  <p:stCondLst>
                                    <p:cond delay="0"/>
                                  </p:stCondLst>
                                  <p:childTnLst>
                                    <p:set>
                                      <p:cBhvr>
                                        <p:cTn id="70" dur="1" fill="hold">
                                          <p:stCondLst>
                                            <p:cond delay="0"/>
                                          </p:stCondLst>
                                        </p:cTn>
                                        <p:tgtEl>
                                          <p:spTgt spid="17"/>
                                        </p:tgtEl>
                                        <p:attrNameLst>
                                          <p:attrName>style.visibility</p:attrName>
                                        </p:attrNameLst>
                                      </p:cBhvr>
                                      <p:to>
                                        <p:strVal val="visible"/>
                                      </p:to>
                                    </p:set>
                                    <p:animEffect transition="in" filter="wipe(down)">
                                      <p:cBhvr>
                                        <p:cTn id="71" dur="580">
                                          <p:stCondLst>
                                            <p:cond delay="0"/>
                                          </p:stCondLst>
                                        </p:cTn>
                                        <p:tgtEl>
                                          <p:spTgt spid="17"/>
                                        </p:tgtEl>
                                      </p:cBhvr>
                                    </p:animEffect>
                                    <p:anim calcmode="lin" valueType="num">
                                      <p:cBhvr>
                                        <p:cTn id="72" dur="1822" tmFilter="0,0; 0.14,0.36; 0.43,0.73; 0.71,0.91; 1.0,1.0">
                                          <p:stCondLst>
                                            <p:cond delay="0"/>
                                          </p:stCondLst>
                                        </p:cTn>
                                        <p:tgtEl>
                                          <p:spTgt spid="17"/>
                                        </p:tgtEl>
                                        <p:attrNameLst>
                                          <p:attrName>ppt_x</p:attrName>
                                        </p:attrNameLst>
                                      </p:cBhvr>
                                      <p:tavLst>
                                        <p:tav tm="0">
                                          <p:val>
                                            <p:strVal val="#ppt_x-0.25"/>
                                          </p:val>
                                        </p:tav>
                                        <p:tav tm="100000">
                                          <p:val>
                                            <p:strVal val="#ppt_x"/>
                                          </p:val>
                                        </p:tav>
                                      </p:tavLst>
                                    </p:anim>
                                    <p:anim calcmode="lin" valueType="num">
                                      <p:cBhvr>
                                        <p:cTn id="73" dur="664" tmFilter="0.0,0.0; 0.25,0.07; 0.50,0.2; 0.75,0.467; 1.0,1.0">
                                          <p:stCondLst>
                                            <p:cond delay="0"/>
                                          </p:stCondLst>
                                        </p:cTn>
                                        <p:tgtEl>
                                          <p:spTgt spid="17"/>
                                        </p:tgtEl>
                                        <p:attrNameLst>
                                          <p:attrName>ppt_y</p:attrName>
                                        </p:attrNameLst>
                                      </p:cBhvr>
                                      <p:tavLst>
                                        <p:tav tm="0" fmla="#ppt_y-sin(pi*$)/3">
                                          <p:val>
                                            <p:fltVal val="0.5"/>
                                          </p:val>
                                        </p:tav>
                                        <p:tav tm="100000">
                                          <p:val>
                                            <p:fltVal val="1"/>
                                          </p:val>
                                        </p:tav>
                                      </p:tavLst>
                                    </p:anim>
                                    <p:anim calcmode="lin" valueType="num">
                                      <p:cBhvr>
                                        <p:cTn id="74" dur="664" tmFilter="0, 0; 0.125,0.2665; 0.25,0.4; 0.375,0.465; 0.5,0.5;  0.625,0.535; 0.75,0.6; 0.875,0.7335; 1,1">
                                          <p:stCondLst>
                                            <p:cond delay="664"/>
                                          </p:stCondLst>
                                        </p:cTn>
                                        <p:tgtEl>
                                          <p:spTgt spid="17"/>
                                        </p:tgtEl>
                                        <p:attrNameLst>
                                          <p:attrName>ppt_y</p:attrName>
                                        </p:attrNameLst>
                                      </p:cBhvr>
                                      <p:tavLst>
                                        <p:tav tm="0" fmla="#ppt_y-sin(pi*$)/9">
                                          <p:val>
                                            <p:fltVal val="0"/>
                                          </p:val>
                                        </p:tav>
                                        <p:tav tm="100000">
                                          <p:val>
                                            <p:fltVal val="1"/>
                                          </p:val>
                                        </p:tav>
                                      </p:tavLst>
                                    </p:anim>
                                    <p:anim calcmode="lin" valueType="num">
                                      <p:cBhvr>
                                        <p:cTn id="75" dur="332" tmFilter="0, 0; 0.125,0.2665; 0.25,0.4; 0.375,0.465; 0.5,0.5;  0.625,0.535; 0.75,0.6; 0.875,0.7335; 1,1">
                                          <p:stCondLst>
                                            <p:cond delay="1324"/>
                                          </p:stCondLst>
                                        </p:cTn>
                                        <p:tgtEl>
                                          <p:spTgt spid="17"/>
                                        </p:tgtEl>
                                        <p:attrNameLst>
                                          <p:attrName>ppt_y</p:attrName>
                                        </p:attrNameLst>
                                      </p:cBhvr>
                                      <p:tavLst>
                                        <p:tav tm="0" fmla="#ppt_y-sin(pi*$)/27">
                                          <p:val>
                                            <p:fltVal val="0"/>
                                          </p:val>
                                        </p:tav>
                                        <p:tav tm="100000">
                                          <p:val>
                                            <p:fltVal val="1"/>
                                          </p:val>
                                        </p:tav>
                                      </p:tavLst>
                                    </p:anim>
                                    <p:anim calcmode="lin" valueType="num">
                                      <p:cBhvr>
                                        <p:cTn id="76" dur="164" tmFilter="0, 0; 0.125,0.2665; 0.25,0.4; 0.375,0.465; 0.5,0.5;  0.625,0.535; 0.75,0.6; 0.875,0.7335; 1,1">
                                          <p:stCondLst>
                                            <p:cond delay="1656"/>
                                          </p:stCondLst>
                                        </p:cTn>
                                        <p:tgtEl>
                                          <p:spTgt spid="17"/>
                                        </p:tgtEl>
                                        <p:attrNameLst>
                                          <p:attrName>ppt_y</p:attrName>
                                        </p:attrNameLst>
                                      </p:cBhvr>
                                      <p:tavLst>
                                        <p:tav tm="0" fmla="#ppt_y-sin(pi*$)/81">
                                          <p:val>
                                            <p:fltVal val="0"/>
                                          </p:val>
                                        </p:tav>
                                        <p:tav tm="100000">
                                          <p:val>
                                            <p:fltVal val="1"/>
                                          </p:val>
                                        </p:tav>
                                      </p:tavLst>
                                    </p:anim>
                                    <p:animScale>
                                      <p:cBhvr>
                                        <p:cTn id="77" dur="26">
                                          <p:stCondLst>
                                            <p:cond delay="650"/>
                                          </p:stCondLst>
                                        </p:cTn>
                                        <p:tgtEl>
                                          <p:spTgt spid="17"/>
                                        </p:tgtEl>
                                      </p:cBhvr>
                                      <p:to x="100000" y="60000"/>
                                    </p:animScale>
                                    <p:animScale>
                                      <p:cBhvr>
                                        <p:cTn id="78" dur="166" decel="50000">
                                          <p:stCondLst>
                                            <p:cond delay="676"/>
                                          </p:stCondLst>
                                        </p:cTn>
                                        <p:tgtEl>
                                          <p:spTgt spid="17"/>
                                        </p:tgtEl>
                                      </p:cBhvr>
                                      <p:to x="100000" y="100000"/>
                                    </p:animScale>
                                    <p:animScale>
                                      <p:cBhvr>
                                        <p:cTn id="79" dur="26">
                                          <p:stCondLst>
                                            <p:cond delay="1312"/>
                                          </p:stCondLst>
                                        </p:cTn>
                                        <p:tgtEl>
                                          <p:spTgt spid="17"/>
                                        </p:tgtEl>
                                      </p:cBhvr>
                                      <p:to x="100000" y="80000"/>
                                    </p:animScale>
                                    <p:animScale>
                                      <p:cBhvr>
                                        <p:cTn id="80" dur="166" decel="50000">
                                          <p:stCondLst>
                                            <p:cond delay="1338"/>
                                          </p:stCondLst>
                                        </p:cTn>
                                        <p:tgtEl>
                                          <p:spTgt spid="17"/>
                                        </p:tgtEl>
                                      </p:cBhvr>
                                      <p:to x="100000" y="100000"/>
                                    </p:animScale>
                                    <p:animScale>
                                      <p:cBhvr>
                                        <p:cTn id="81" dur="26">
                                          <p:stCondLst>
                                            <p:cond delay="1642"/>
                                          </p:stCondLst>
                                        </p:cTn>
                                        <p:tgtEl>
                                          <p:spTgt spid="17"/>
                                        </p:tgtEl>
                                      </p:cBhvr>
                                      <p:to x="100000" y="90000"/>
                                    </p:animScale>
                                    <p:animScale>
                                      <p:cBhvr>
                                        <p:cTn id="82" dur="166" decel="50000">
                                          <p:stCondLst>
                                            <p:cond delay="1668"/>
                                          </p:stCondLst>
                                        </p:cTn>
                                        <p:tgtEl>
                                          <p:spTgt spid="17"/>
                                        </p:tgtEl>
                                      </p:cBhvr>
                                      <p:to x="100000" y="100000"/>
                                    </p:animScale>
                                    <p:animScale>
                                      <p:cBhvr>
                                        <p:cTn id="83" dur="26">
                                          <p:stCondLst>
                                            <p:cond delay="1808"/>
                                          </p:stCondLst>
                                        </p:cTn>
                                        <p:tgtEl>
                                          <p:spTgt spid="17"/>
                                        </p:tgtEl>
                                      </p:cBhvr>
                                      <p:to x="100000" y="95000"/>
                                    </p:animScale>
                                    <p:animScale>
                                      <p:cBhvr>
                                        <p:cTn id="84" dur="166" decel="50000">
                                          <p:stCondLst>
                                            <p:cond delay="1834"/>
                                          </p:stCondLst>
                                        </p:cTn>
                                        <p:tgtEl>
                                          <p:spTgt spid="17"/>
                                        </p:tgtEl>
                                      </p:cBhvr>
                                      <p:to x="100000" y="100000"/>
                                    </p:animScale>
                                  </p:childTnLst>
                                </p:cTn>
                              </p:par>
                              <p:par>
                                <p:cTn id="85" presetID="26" presetClass="entr" presetSubtype="0" fill="hold" nodeType="withEffect">
                                  <p:stCondLst>
                                    <p:cond delay="0"/>
                                  </p:stCondLst>
                                  <p:childTnLst>
                                    <p:set>
                                      <p:cBhvr>
                                        <p:cTn id="86" dur="1" fill="hold">
                                          <p:stCondLst>
                                            <p:cond delay="0"/>
                                          </p:stCondLst>
                                        </p:cTn>
                                        <p:tgtEl>
                                          <p:spTgt spid="19"/>
                                        </p:tgtEl>
                                        <p:attrNameLst>
                                          <p:attrName>style.visibility</p:attrName>
                                        </p:attrNameLst>
                                      </p:cBhvr>
                                      <p:to>
                                        <p:strVal val="visible"/>
                                      </p:to>
                                    </p:set>
                                    <p:animEffect transition="in" filter="wipe(down)">
                                      <p:cBhvr>
                                        <p:cTn id="87" dur="580">
                                          <p:stCondLst>
                                            <p:cond delay="0"/>
                                          </p:stCondLst>
                                        </p:cTn>
                                        <p:tgtEl>
                                          <p:spTgt spid="19"/>
                                        </p:tgtEl>
                                      </p:cBhvr>
                                    </p:animEffect>
                                    <p:anim calcmode="lin" valueType="num">
                                      <p:cBhvr>
                                        <p:cTn id="88" dur="1822" tmFilter="0,0; 0.14,0.36; 0.43,0.73; 0.71,0.91; 1.0,1.0">
                                          <p:stCondLst>
                                            <p:cond delay="0"/>
                                          </p:stCondLst>
                                        </p:cTn>
                                        <p:tgtEl>
                                          <p:spTgt spid="19"/>
                                        </p:tgtEl>
                                        <p:attrNameLst>
                                          <p:attrName>ppt_x</p:attrName>
                                        </p:attrNameLst>
                                      </p:cBhvr>
                                      <p:tavLst>
                                        <p:tav tm="0">
                                          <p:val>
                                            <p:strVal val="#ppt_x-0.25"/>
                                          </p:val>
                                        </p:tav>
                                        <p:tav tm="100000">
                                          <p:val>
                                            <p:strVal val="#ppt_x"/>
                                          </p:val>
                                        </p:tav>
                                      </p:tavLst>
                                    </p:anim>
                                    <p:anim calcmode="lin" valueType="num">
                                      <p:cBhvr>
                                        <p:cTn id="89" dur="664" tmFilter="0.0,0.0; 0.25,0.07; 0.50,0.2; 0.75,0.467; 1.0,1.0">
                                          <p:stCondLst>
                                            <p:cond delay="0"/>
                                          </p:stCondLst>
                                        </p:cTn>
                                        <p:tgtEl>
                                          <p:spTgt spid="19"/>
                                        </p:tgtEl>
                                        <p:attrNameLst>
                                          <p:attrName>ppt_y</p:attrName>
                                        </p:attrNameLst>
                                      </p:cBhvr>
                                      <p:tavLst>
                                        <p:tav tm="0" fmla="#ppt_y-sin(pi*$)/3">
                                          <p:val>
                                            <p:fltVal val="0.5"/>
                                          </p:val>
                                        </p:tav>
                                        <p:tav tm="100000">
                                          <p:val>
                                            <p:fltVal val="1"/>
                                          </p:val>
                                        </p:tav>
                                      </p:tavLst>
                                    </p:anim>
                                    <p:anim calcmode="lin" valueType="num">
                                      <p:cBhvr>
                                        <p:cTn id="90" dur="664" tmFilter="0, 0; 0.125,0.2665; 0.25,0.4; 0.375,0.465; 0.5,0.5;  0.625,0.535; 0.75,0.6; 0.875,0.7335; 1,1">
                                          <p:stCondLst>
                                            <p:cond delay="664"/>
                                          </p:stCondLst>
                                        </p:cTn>
                                        <p:tgtEl>
                                          <p:spTgt spid="19"/>
                                        </p:tgtEl>
                                        <p:attrNameLst>
                                          <p:attrName>ppt_y</p:attrName>
                                        </p:attrNameLst>
                                      </p:cBhvr>
                                      <p:tavLst>
                                        <p:tav tm="0" fmla="#ppt_y-sin(pi*$)/9">
                                          <p:val>
                                            <p:fltVal val="0"/>
                                          </p:val>
                                        </p:tav>
                                        <p:tav tm="100000">
                                          <p:val>
                                            <p:fltVal val="1"/>
                                          </p:val>
                                        </p:tav>
                                      </p:tavLst>
                                    </p:anim>
                                    <p:anim calcmode="lin" valueType="num">
                                      <p:cBhvr>
                                        <p:cTn id="91" dur="332" tmFilter="0, 0; 0.125,0.2665; 0.25,0.4; 0.375,0.465; 0.5,0.5;  0.625,0.535; 0.75,0.6; 0.875,0.7335; 1,1">
                                          <p:stCondLst>
                                            <p:cond delay="1324"/>
                                          </p:stCondLst>
                                        </p:cTn>
                                        <p:tgtEl>
                                          <p:spTgt spid="19"/>
                                        </p:tgtEl>
                                        <p:attrNameLst>
                                          <p:attrName>ppt_y</p:attrName>
                                        </p:attrNameLst>
                                      </p:cBhvr>
                                      <p:tavLst>
                                        <p:tav tm="0" fmla="#ppt_y-sin(pi*$)/27">
                                          <p:val>
                                            <p:fltVal val="0"/>
                                          </p:val>
                                        </p:tav>
                                        <p:tav tm="100000">
                                          <p:val>
                                            <p:fltVal val="1"/>
                                          </p:val>
                                        </p:tav>
                                      </p:tavLst>
                                    </p:anim>
                                    <p:anim calcmode="lin" valueType="num">
                                      <p:cBhvr>
                                        <p:cTn id="92" dur="164" tmFilter="0, 0; 0.125,0.2665; 0.25,0.4; 0.375,0.465; 0.5,0.5;  0.625,0.535; 0.75,0.6; 0.875,0.7335; 1,1">
                                          <p:stCondLst>
                                            <p:cond delay="1656"/>
                                          </p:stCondLst>
                                        </p:cTn>
                                        <p:tgtEl>
                                          <p:spTgt spid="19"/>
                                        </p:tgtEl>
                                        <p:attrNameLst>
                                          <p:attrName>ppt_y</p:attrName>
                                        </p:attrNameLst>
                                      </p:cBhvr>
                                      <p:tavLst>
                                        <p:tav tm="0" fmla="#ppt_y-sin(pi*$)/81">
                                          <p:val>
                                            <p:fltVal val="0"/>
                                          </p:val>
                                        </p:tav>
                                        <p:tav tm="100000">
                                          <p:val>
                                            <p:fltVal val="1"/>
                                          </p:val>
                                        </p:tav>
                                      </p:tavLst>
                                    </p:anim>
                                    <p:animScale>
                                      <p:cBhvr>
                                        <p:cTn id="93" dur="26">
                                          <p:stCondLst>
                                            <p:cond delay="650"/>
                                          </p:stCondLst>
                                        </p:cTn>
                                        <p:tgtEl>
                                          <p:spTgt spid="19"/>
                                        </p:tgtEl>
                                      </p:cBhvr>
                                      <p:to x="100000" y="60000"/>
                                    </p:animScale>
                                    <p:animScale>
                                      <p:cBhvr>
                                        <p:cTn id="94" dur="166" decel="50000">
                                          <p:stCondLst>
                                            <p:cond delay="676"/>
                                          </p:stCondLst>
                                        </p:cTn>
                                        <p:tgtEl>
                                          <p:spTgt spid="19"/>
                                        </p:tgtEl>
                                      </p:cBhvr>
                                      <p:to x="100000" y="100000"/>
                                    </p:animScale>
                                    <p:animScale>
                                      <p:cBhvr>
                                        <p:cTn id="95" dur="26">
                                          <p:stCondLst>
                                            <p:cond delay="1312"/>
                                          </p:stCondLst>
                                        </p:cTn>
                                        <p:tgtEl>
                                          <p:spTgt spid="19"/>
                                        </p:tgtEl>
                                      </p:cBhvr>
                                      <p:to x="100000" y="80000"/>
                                    </p:animScale>
                                    <p:animScale>
                                      <p:cBhvr>
                                        <p:cTn id="96" dur="166" decel="50000">
                                          <p:stCondLst>
                                            <p:cond delay="1338"/>
                                          </p:stCondLst>
                                        </p:cTn>
                                        <p:tgtEl>
                                          <p:spTgt spid="19"/>
                                        </p:tgtEl>
                                      </p:cBhvr>
                                      <p:to x="100000" y="100000"/>
                                    </p:animScale>
                                    <p:animScale>
                                      <p:cBhvr>
                                        <p:cTn id="97" dur="26">
                                          <p:stCondLst>
                                            <p:cond delay="1642"/>
                                          </p:stCondLst>
                                        </p:cTn>
                                        <p:tgtEl>
                                          <p:spTgt spid="19"/>
                                        </p:tgtEl>
                                      </p:cBhvr>
                                      <p:to x="100000" y="90000"/>
                                    </p:animScale>
                                    <p:animScale>
                                      <p:cBhvr>
                                        <p:cTn id="98" dur="166" decel="50000">
                                          <p:stCondLst>
                                            <p:cond delay="1668"/>
                                          </p:stCondLst>
                                        </p:cTn>
                                        <p:tgtEl>
                                          <p:spTgt spid="19"/>
                                        </p:tgtEl>
                                      </p:cBhvr>
                                      <p:to x="100000" y="100000"/>
                                    </p:animScale>
                                    <p:animScale>
                                      <p:cBhvr>
                                        <p:cTn id="99" dur="26">
                                          <p:stCondLst>
                                            <p:cond delay="1808"/>
                                          </p:stCondLst>
                                        </p:cTn>
                                        <p:tgtEl>
                                          <p:spTgt spid="19"/>
                                        </p:tgtEl>
                                      </p:cBhvr>
                                      <p:to x="100000" y="95000"/>
                                    </p:animScale>
                                    <p:animScale>
                                      <p:cBhvr>
                                        <p:cTn id="100" dur="166" decel="50000">
                                          <p:stCondLst>
                                            <p:cond delay="1834"/>
                                          </p:stCondLst>
                                        </p:cTn>
                                        <p:tgtEl>
                                          <p:spTgt spid="19"/>
                                        </p:tgtEl>
                                      </p:cBhvr>
                                      <p:to x="100000" y="100000"/>
                                    </p:animScale>
                                  </p:childTnLst>
                                </p:cTn>
                              </p:par>
                              <p:par>
                                <p:cTn id="101" presetID="26" presetClass="entr" presetSubtype="0" fill="hold" nodeType="withEffect">
                                  <p:stCondLst>
                                    <p:cond delay="0"/>
                                  </p:stCondLst>
                                  <p:childTnLst>
                                    <p:set>
                                      <p:cBhvr>
                                        <p:cTn id="102" dur="1" fill="hold">
                                          <p:stCondLst>
                                            <p:cond delay="0"/>
                                          </p:stCondLst>
                                        </p:cTn>
                                        <p:tgtEl>
                                          <p:spTgt spid="21"/>
                                        </p:tgtEl>
                                        <p:attrNameLst>
                                          <p:attrName>style.visibility</p:attrName>
                                        </p:attrNameLst>
                                      </p:cBhvr>
                                      <p:to>
                                        <p:strVal val="visible"/>
                                      </p:to>
                                    </p:set>
                                    <p:animEffect transition="in" filter="wipe(down)">
                                      <p:cBhvr>
                                        <p:cTn id="103" dur="580">
                                          <p:stCondLst>
                                            <p:cond delay="0"/>
                                          </p:stCondLst>
                                        </p:cTn>
                                        <p:tgtEl>
                                          <p:spTgt spid="21"/>
                                        </p:tgtEl>
                                      </p:cBhvr>
                                    </p:animEffect>
                                    <p:anim calcmode="lin" valueType="num">
                                      <p:cBhvr>
                                        <p:cTn id="104" dur="1822" tmFilter="0,0; 0.14,0.36; 0.43,0.73; 0.71,0.91; 1.0,1.0">
                                          <p:stCondLst>
                                            <p:cond delay="0"/>
                                          </p:stCondLst>
                                        </p:cTn>
                                        <p:tgtEl>
                                          <p:spTgt spid="21"/>
                                        </p:tgtEl>
                                        <p:attrNameLst>
                                          <p:attrName>ppt_x</p:attrName>
                                        </p:attrNameLst>
                                      </p:cBhvr>
                                      <p:tavLst>
                                        <p:tav tm="0">
                                          <p:val>
                                            <p:strVal val="#ppt_x-0.25"/>
                                          </p:val>
                                        </p:tav>
                                        <p:tav tm="100000">
                                          <p:val>
                                            <p:strVal val="#ppt_x"/>
                                          </p:val>
                                        </p:tav>
                                      </p:tavLst>
                                    </p:anim>
                                    <p:anim calcmode="lin" valueType="num">
                                      <p:cBhvr>
                                        <p:cTn id="105" dur="664" tmFilter="0.0,0.0; 0.25,0.07; 0.50,0.2; 0.75,0.467; 1.0,1.0">
                                          <p:stCondLst>
                                            <p:cond delay="0"/>
                                          </p:stCondLst>
                                        </p:cTn>
                                        <p:tgtEl>
                                          <p:spTgt spid="21"/>
                                        </p:tgtEl>
                                        <p:attrNameLst>
                                          <p:attrName>ppt_y</p:attrName>
                                        </p:attrNameLst>
                                      </p:cBhvr>
                                      <p:tavLst>
                                        <p:tav tm="0" fmla="#ppt_y-sin(pi*$)/3">
                                          <p:val>
                                            <p:fltVal val="0.5"/>
                                          </p:val>
                                        </p:tav>
                                        <p:tav tm="100000">
                                          <p:val>
                                            <p:fltVal val="1"/>
                                          </p:val>
                                        </p:tav>
                                      </p:tavLst>
                                    </p:anim>
                                    <p:anim calcmode="lin" valueType="num">
                                      <p:cBhvr>
                                        <p:cTn id="106" dur="664" tmFilter="0, 0; 0.125,0.2665; 0.25,0.4; 0.375,0.465; 0.5,0.5;  0.625,0.535; 0.75,0.6; 0.875,0.7335; 1,1">
                                          <p:stCondLst>
                                            <p:cond delay="664"/>
                                          </p:stCondLst>
                                        </p:cTn>
                                        <p:tgtEl>
                                          <p:spTgt spid="21"/>
                                        </p:tgtEl>
                                        <p:attrNameLst>
                                          <p:attrName>ppt_y</p:attrName>
                                        </p:attrNameLst>
                                      </p:cBhvr>
                                      <p:tavLst>
                                        <p:tav tm="0" fmla="#ppt_y-sin(pi*$)/9">
                                          <p:val>
                                            <p:fltVal val="0"/>
                                          </p:val>
                                        </p:tav>
                                        <p:tav tm="100000">
                                          <p:val>
                                            <p:fltVal val="1"/>
                                          </p:val>
                                        </p:tav>
                                      </p:tavLst>
                                    </p:anim>
                                    <p:anim calcmode="lin" valueType="num">
                                      <p:cBhvr>
                                        <p:cTn id="107" dur="332" tmFilter="0, 0; 0.125,0.2665; 0.25,0.4; 0.375,0.465; 0.5,0.5;  0.625,0.535; 0.75,0.6; 0.875,0.7335; 1,1">
                                          <p:stCondLst>
                                            <p:cond delay="1324"/>
                                          </p:stCondLst>
                                        </p:cTn>
                                        <p:tgtEl>
                                          <p:spTgt spid="21"/>
                                        </p:tgtEl>
                                        <p:attrNameLst>
                                          <p:attrName>ppt_y</p:attrName>
                                        </p:attrNameLst>
                                      </p:cBhvr>
                                      <p:tavLst>
                                        <p:tav tm="0" fmla="#ppt_y-sin(pi*$)/27">
                                          <p:val>
                                            <p:fltVal val="0"/>
                                          </p:val>
                                        </p:tav>
                                        <p:tav tm="100000">
                                          <p:val>
                                            <p:fltVal val="1"/>
                                          </p:val>
                                        </p:tav>
                                      </p:tavLst>
                                    </p:anim>
                                    <p:anim calcmode="lin" valueType="num">
                                      <p:cBhvr>
                                        <p:cTn id="108" dur="164" tmFilter="0, 0; 0.125,0.2665; 0.25,0.4; 0.375,0.465; 0.5,0.5;  0.625,0.535; 0.75,0.6; 0.875,0.7335; 1,1">
                                          <p:stCondLst>
                                            <p:cond delay="1656"/>
                                          </p:stCondLst>
                                        </p:cTn>
                                        <p:tgtEl>
                                          <p:spTgt spid="21"/>
                                        </p:tgtEl>
                                        <p:attrNameLst>
                                          <p:attrName>ppt_y</p:attrName>
                                        </p:attrNameLst>
                                      </p:cBhvr>
                                      <p:tavLst>
                                        <p:tav tm="0" fmla="#ppt_y-sin(pi*$)/81">
                                          <p:val>
                                            <p:fltVal val="0"/>
                                          </p:val>
                                        </p:tav>
                                        <p:tav tm="100000">
                                          <p:val>
                                            <p:fltVal val="1"/>
                                          </p:val>
                                        </p:tav>
                                      </p:tavLst>
                                    </p:anim>
                                    <p:animScale>
                                      <p:cBhvr>
                                        <p:cTn id="109" dur="26">
                                          <p:stCondLst>
                                            <p:cond delay="650"/>
                                          </p:stCondLst>
                                        </p:cTn>
                                        <p:tgtEl>
                                          <p:spTgt spid="21"/>
                                        </p:tgtEl>
                                      </p:cBhvr>
                                      <p:to x="100000" y="60000"/>
                                    </p:animScale>
                                    <p:animScale>
                                      <p:cBhvr>
                                        <p:cTn id="110" dur="166" decel="50000">
                                          <p:stCondLst>
                                            <p:cond delay="676"/>
                                          </p:stCondLst>
                                        </p:cTn>
                                        <p:tgtEl>
                                          <p:spTgt spid="21"/>
                                        </p:tgtEl>
                                      </p:cBhvr>
                                      <p:to x="100000" y="100000"/>
                                    </p:animScale>
                                    <p:animScale>
                                      <p:cBhvr>
                                        <p:cTn id="111" dur="26">
                                          <p:stCondLst>
                                            <p:cond delay="1312"/>
                                          </p:stCondLst>
                                        </p:cTn>
                                        <p:tgtEl>
                                          <p:spTgt spid="21"/>
                                        </p:tgtEl>
                                      </p:cBhvr>
                                      <p:to x="100000" y="80000"/>
                                    </p:animScale>
                                    <p:animScale>
                                      <p:cBhvr>
                                        <p:cTn id="112" dur="166" decel="50000">
                                          <p:stCondLst>
                                            <p:cond delay="1338"/>
                                          </p:stCondLst>
                                        </p:cTn>
                                        <p:tgtEl>
                                          <p:spTgt spid="21"/>
                                        </p:tgtEl>
                                      </p:cBhvr>
                                      <p:to x="100000" y="100000"/>
                                    </p:animScale>
                                    <p:animScale>
                                      <p:cBhvr>
                                        <p:cTn id="113" dur="26">
                                          <p:stCondLst>
                                            <p:cond delay="1642"/>
                                          </p:stCondLst>
                                        </p:cTn>
                                        <p:tgtEl>
                                          <p:spTgt spid="21"/>
                                        </p:tgtEl>
                                      </p:cBhvr>
                                      <p:to x="100000" y="90000"/>
                                    </p:animScale>
                                    <p:animScale>
                                      <p:cBhvr>
                                        <p:cTn id="114" dur="166" decel="50000">
                                          <p:stCondLst>
                                            <p:cond delay="1668"/>
                                          </p:stCondLst>
                                        </p:cTn>
                                        <p:tgtEl>
                                          <p:spTgt spid="21"/>
                                        </p:tgtEl>
                                      </p:cBhvr>
                                      <p:to x="100000" y="100000"/>
                                    </p:animScale>
                                    <p:animScale>
                                      <p:cBhvr>
                                        <p:cTn id="115" dur="26">
                                          <p:stCondLst>
                                            <p:cond delay="1808"/>
                                          </p:stCondLst>
                                        </p:cTn>
                                        <p:tgtEl>
                                          <p:spTgt spid="21"/>
                                        </p:tgtEl>
                                      </p:cBhvr>
                                      <p:to x="100000" y="95000"/>
                                    </p:animScale>
                                    <p:animScale>
                                      <p:cBhvr>
                                        <p:cTn id="116" dur="166" decel="50000">
                                          <p:stCondLst>
                                            <p:cond delay="1834"/>
                                          </p:stCondLst>
                                        </p:cTn>
                                        <p:tgtEl>
                                          <p:spTgt spid="21"/>
                                        </p:tgtEl>
                                      </p:cBhvr>
                                      <p:to x="100000" y="100000"/>
                                    </p:animScale>
                                  </p:childTnLst>
                                </p:cTn>
                              </p:par>
                              <p:par>
                                <p:cTn id="117" presetID="26" presetClass="entr" presetSubtype="0" fill="hold" nodeType="withEffect">
                                  <p:stCondLst>
                                    <p:cond delay="0"/>
                                  </p:stCondLst>
                                  <p:childTnLst>
                                    <p:set>
                                      <p:cBhvr>
                                        <p:cTn id="118" dur="1" fill="hold">
                                          <p:stCondLst>
                                            <p:cond delay="0"/>
                                          </p:stCondLst>
                                        </p:cTn>
                                        <p:tgtEl>
                                          <p:spTgt spid="25"/>
                                        </p:tgtEl>
                                        <p:attrNameLst>
                                          <p:attrName>style.visibility</p:attrName>
                                        </p:attrNameLst>
                                      </p:cBhvr>
                                      <p:to>
                                        <p:strVal val="visible"/>
                                      </p:to>
                                    </p:set>
                                    <p:animEffect transition="in" filter="wipe(down)">
                                      <p:cBhvr>
                                        <p:cTn id="119" dur="580">
                                          <p:stCondLst>
                                            <p:cond delay="0"/>
                                          </p:stCondLst>
                                        </p:cTn>
                                        <p:tgtEl>
                                          <p:spTgt spid="25"/>
                                        </p:tgtEl>
                                      </p:cBhvr>
                                    </p:animEffect>
                                    <p:anim calcmode="lin" valueType="num">
                                      <p:cBhvr>
                                        <p:cTn id="120" dur="1822" tmFilter="0,0; 0.14,0.36; 0.43,0.73; 0.71,0.91; 1.0,1.0">
                                          <p:stCondLst>
                                            <p:cond delay="0"/>
                                          </p:stCondLst>
                                        </p:cTn>
                                        <p:tgtEl>
                                          <p:spTgt spid="25"/>
                                        </p:tgtEl>
                                        <p:attrNameLst>
                                          <p:attrName>ppt_x</p:attrName>
                                        </p:attrNameLst>
                                      </p:cBhvr>
                                      <p:tavLst>
                                        <p:tav tm="0">
                                          <p:val>
                                            <p:strVal val="#ppt_x-0.25"/>
                                          </p:val>
                                        </p:tav>
                                        <p:tav tm="100000">
                                          <p:val>
                                            <p:strVal val="#ppt_x"/>
                                          </p:val>
                                        </p:tav>
                                      </p:tavLst>
                                    </p:anim>
                                    <p:anim calcmode="lin" valueType="num">
                                      <p:cBhvr>
                                        <p:cTn id="121" dur="664" tmFilter="0.0,0.0; 0.25,0.07; 0.50,0.2; 0.75,0.467; 1.0,1.0">
                                          <p:stCondLst>
                                            <p:cond delay="0"/>
                                          </p:stCondLst>
                                        </p:cTn>
                                        <p:tgtEl>
                                          <p:spTgt spid="25"/>
                                        </p:tgtEl>
                                        <p:attrNameLst>
                                          <p:attrName>ppt_y</p:attrName>
                                        </p:attrNameLst>
                                      </p:cBhvr>
                                      <p:tavLst>
                                        <p:tav tm="0" fmla="#ppt_y-sin(pi*$)/3">
                                          <p:val>
                                            <p:fltVal val="0.5"/>
                                          </p:val>
                                        </p:tav>
                                        <p:tav tm="100000">
                                          <p:val>
                                            <p:fltVal val="1"/>
                                          </p:val>
                                        </p:tav>
                                      </p:tavLst>
                                    </p:anim>
                                    <p:anim calcmode="lin" valueType="num">
                                      <p:cBhvr>
                                        <p:cTn id="122" dur="664" tmFilter="0, 0; 0.125,0.2665; 0.25,0.4; 0.375,0.465; 0.5,0.5;  0.625,0.535; 0.75,0.6; 0.875,0.7335; 1,1">
                                          <p:stCondLst>
                                            <p:cond delay="664"/>
                                          </p:stCondLst>
                                        </p:cTn>
                                        <p:tgtEl>
                                          <p:spTgt spid="25"/>
                                        </p:tgtEl>
                                        <p:attrNameLst>
                                          <p:attrName>ppt_y</p:attrName>
                                        </p:attrNameLst>
                                      </p:cBhvr>
                                      <p:tavLst>
                                        <p:tav tm="0" fmla="#ppt_y-sin(pi*$)/9">
                                          <p:val>
                                            <p:fltVal val="0"/>
                                          </p:val>
                                        </p:tav>
                                        <p:tav tm="100000">
                                          <p:val>
                                            <p:fltVal val="1"/>
                                          </p:val>
                                        </p:tav>
                                      </p:tavLst>
                                    </p:anim>
                                    <p:anim calcmode="lin" valueType="num">
                                      <p:cBhvr>
                                        <p:cTn id="123" dur="332" tmFilter="0, 0; 0.125,0.2665; 0.25,0.4; 0.375,0.465; 0.5,0.5;  0.625,0.535; 0.75,0.6; 0.875,0.7335; 1,1">
                                          <p:stCondLst>
                                            <p:cond delay="1324"/>
                                          </p:stCondLst>
                                        </p:cTn>
                                        <p:tgtEl>
                                          <p:spTgt spid="25"/>
                                        </p:tgtEl>
                                        <p:attrNameLst>
                                          <p:attrName>ppt_y</p:attrName>
                                        </p:attrNameLst>
                                      </p:cBhvr>
                                      <p:tavLst>
                                        <p:tav tm="0" fmla="#ppt_y-sin(pi*$)/27">
                                          <p:val>
                                            <p:fltVal val="0"/>
                                          </p:val>
                                        </p:tav>
                                        <p:tav tm="100000">
                                          <p:val>
                                            <p:fltVal val="1"/>
                                          </p:val>
                                        </p:tav>
                                      </p:tavLst>
                                    </p:anim>
                                    <p:anim calcmode="lin" valueType="num">
                                      <p:cBhvr>
                                        <p:cTn id="124" dur="164" tmFilter="0, 0; 0.125,0.2665; 0.25,0.4; 0.375,0.465; 0.5,0.5;  0.625,0.535; 0.75,0.6; 0.875,0.7335; 1,1">
                                          <p:stCondLst>
                                            <p:cond delay="1656"/>
                                          </p:stCondLst>
                                        </p:cTn>
                                        <p:tgtEl>
                                          <p:spTgt spid="25"/>
                                        </p:tgtEl>
                                        <p:attrNameLst>
                                          <p:attrName>ppt_y</p:attrName>
                                        </p:attrNameLst>
                                      </p:cBhvr>
                                      <p:tavLst>
                                        <p:tav tm="0" fmla="#ppt_y-sin(pi*$)/81">
                                          <p:val>
                                            <p:fltVal val="0"/>
                                          </p:val>
                                        </p:tav>
                                        <p:tav tm="100000">
                                          <p:val>
                                            <p:fltVal val="1"/>
                                          </p:val>
                                        </p:tav>
                                      </p:tavLst>
                                    </p:anim>
                                    <p:animScale>
                                      <p:cBhvr>
                                        <p:cTn id="125" dur="26">
                                          <p:stCondLst>
                                            <p:cond delay="650"/>
                                          </p:stCondLst>
                                        </p:cTn>
                                        <p:tgtEl>
                                          <p:spTgt spid="25"/>
                                        </p:tgtEl>
                                      </p:cBhvr>
                                      <p:to x="100000" y="60000"/>
                                    </p:animScale>
                                    <p:animScale>
                                      <p:cBhvr>
                                        <p:cTn id="126" dur="166" decel="50000">
                                          <p:stCondLst>
                                            <p:cond delay="676"/>
                                          </p:stCondLst>
                                        </p:cTn>
                                        <p:tgtEl>
                                          <p:spTgt spid="25"/>
                                        </p:tgtEl>
                                      </p:cBhvr>
                                      <p:to x="100000" y="100000"/>
                                    </p:animScale>
                                    <p:animScale>
                                      <p:cBhvr>
                                        <p:cTn id="127" dur="26">
                                          <p:stCondLst>
                                            <p:cond delay="1312"/>
                                          </p:stCondLst>
                                        </p:cTn>
                                        <p:tgtEl>
                                          <p:spTgt spid="25"/>
                                        </p:tgtEl>
                                      </p:cBhvr>
                                      <p:to x="100000" y="80000"/>
                                    </p:animScale>
                                    <p:animScale>
                                      <p:cBhvr>
                                        <p:cTn id="128" dur="166" decel="50000">
                                          <p:stCondLst>
                                            <p:cond delay="1338"/>
                                          </p:stCondLst>
                                        </p:cTn>
                                        <p:tgtEl>
                                          <p:spTgt spid="25"/>
                                        </p:tgtEl>
                                      </p:cBhvr>
                                      <p:to x="100000" y="100000"/>
                                    </p:animScale>
                                    <p:animScale>
                                      <p:cBhvr>
                                        <p:cTn id="129" dur="26">
                                          <p:stCondLst>
                                            <p:cond delay="1642"/>
                                          </p:stCondLst>
                                        </p:cTn>
                                        <p:tgtEl>
                                          <p:spTgt spid="25"/>
                                        </p:tgtEl>
                                      </p:cBhvr>
                                      <p:to x="100000" y="90000"/>
                                    </p:animScale>
                                    <p:animScale>
                                      <p:cBhvr>
                                        <p:cTn id="130" dur="166" decel="50000">
                                          <p:stCondLst>
                                            <p:cond delay="1668"/>
                                          </p:stCondLst>
                                        </p:cTn>
                                        <p:tgtEl>
                                          <p:spTgt spid="25"/>
                                        </p:tgtEl>
                                      </p:cBhvr>
                                      <p:to x="100000" y="100000"/>
                                    </p:animScale>
                                    <p:animScale>
                                      <p:cBhvr>
                                        <p:cTn id="131" dur="26">
                                          <p:stCondLst>
                                            <p:cond delay="1808"/>
                                          </p:stCondLst>
                                        </p:cTn>
                                        <p:tgtEl>
                                          <p:spTgt spid="25"/>
                                        </p:tgtEl>
                                      </p:cBhvr>
                                      <p:to x="100000" y="95000"/>
                                    </p:animScale>
                                    <p:animScale>
                                      <p:cBhvr>
                                        <p:cTn id="132" dur="166" decel="50000">
                                          <p:stCondLst>
                                            <p:cond delay="1834"/>
                                          </p:stCondLst>
                                        </p:cTn>
                                        <p:tgtEl>
                                          <p:spTgt spid="25"/>
                                        </p:tgtEl>
                                      </p:cBhvr>
                                      <p:to x="100000" y="100000"/>
                                    </p:animScale>
                                  </p:childTnLst>
                                </p:cTn>
                              </p:par>
                              <p:par>
                                <p:cTn id="133" presetID="26" presetClass="entr" presetSubtype="0" fill="hold" nodeType="withEffect">
                                  <p:stCondLst>
                                    <p:cond delay="0"/>
                                  </p:stCondLst>
                                  <p:childTnLst>
                                    <p:set>
                                      <p:cBhvr>
                                        <p:cTn id="134" dur="1" fill="hold">
                                          <p:stCondLst>
                                            <p:cond delay="0"/>
                                          </p:stCondLst>
                                        </p:cTn>
                                        <p:tgtEl>
                                          <p:spTgt spid="26"/>
                                        </p:tgtEl>
                                        <p:attrNameLst>
                                          <p:attrName>style.visibility</p:attrName>
                                        </p:attrNameLst>
                                      </p:cBhvr>
                                      <p:to>
                                        <p:strVal val="visible"/>
                                      </p:to>
                                    </p:set>
                                    <p:animEffect transition="in" filter="wipe(down)">
                                      <p:cBhvr>
                                        <p:cTn id="135" dur="580">
                                          <p:stCondLst>
                                            <p:cond delay="0"/>
                                          </p:stCondLst>
                                        </p:cTn>
                                        <p:tgtEl>
                                          <p:spTgt spid="26"/>
                                        </p:tgtEl>
                                      </p:cBhvr>
                                    </p:animEffect>
                                    <p:anim calcmode="lin" valueType="num">
                                      <p:cBhvr>
                                        <p:cTn id="136" dur="1822" tmFilter="0,0; 0.14,0.36; 0.43,0.73; 0.71,0.91; 1.0,1.0">
                                          <p:stCondLst>
                                            <p:cond delay="0"/>
                                          </p:stCondLst>
                                        </p:cTn>
                                        <p:tgtEl>
                                          <p:spTgt spid="26"/>
                                        </p:tgtEl>
                                        <p:attrNameLst>
                                          <p:attrName>ppt_x</p:attrName>
                                        </p:attrNameLst>
                                      </p:cBhvr>
                                      <p:tavLst>
                                        <p:tav tm="0">
                                          <p:val>
                                            <p:strVal val="#ppt_x-0.25"/>
                                          </p:val>
                                        </p:tav>
                                        <p:tav tm="100000">
                                          <p:val>
                                            <p:strVal val="#ppt_x"/>
                                          </p:val>
                                        </p:tav>
                                      </p:tavLst>
                                    </p:anim>
                                    <p:anim calcmode="lin" valueType="num">
                                      <p:cBhvr>
                                        <p:cTn id="137" dur="664" tmFilter="0.0,0.0; 0.25,0.07; 0.50,0.2; 0.75,0.467; 1.0,1.0">
                                          <p:stCondLst>
                                            <p:cond delay="0"/>
                                          </p:stCondLst>
                                        </p:cTn>
                                        <p:tgtEl>
                                          <p:spTgt spid="26"/>
                                        </p:tgtEl>
                                        <p:attrNameLst>
                                          <p:attrName>ppt_y</p:attrName>
                                        </p:attrNameLst>
                                      </p:cBhvr>
                                      <p:tavLst>
                                        <p:tav tm="0" fmla="#ppt_y-sin(pi*$)/3">
                                          <p:val>
                                            <p:fltVal val="0.5"/>
                                          </p:val>
                                        </p:tav>
                                        <p:tav tm="100000">
                                          <p:val>
                                            <p:fltVal val="1"/>
                                          </p:val>
                                        </p:tav>
                                      </p:tavLst>
                                    </p:anim>
                                    <p:anim calcmode="lin" valueType="num">
                                      <p:cBhvr>
                                        <p:cTn id="138" dur="664" tmFilter="0, 0; 0.125,0.2665; 0.25,0.4; 0.375,0.465; 0.5,0.5;  0.625,0.535; 0.75,0.6; 0.875,0.7335; 1,1">
                                          <p:stCondLst>
                                            <p:cond delay="664"/>
                                          </p:stCondLst>
                                        </p:cTn>
                                        <p:tgtEl>
                                          <p:spTgt spid="26"/>
                                        </p:tgtEl>
                                        <p:attrNameLst>
                                          <p:attrName>ppt_y</p:attrName>
                                        </p:attrNameLst>
                                      </p:cBhvr>
                                      <p:tavLst>
                                        <p:tav tm="0" fmla="#ppt_y-sin(pi*$)/9">
                                          <p:val>
                                            <p:fltVal val="0"/>
                                          </p:val>
                                        </p:tav>
                                        <p:tav tm="100000">
                                          <p:val>
                                            <p:fltVal val="1"/>
                                          </p:val>
                                        </p:tav>
                                      </p:tavLst>
                                    </p:anim>
                                    <p:anim calcmode="lin" valueType="num">
                                      <p:cBhvr>
                                        <p:cTn id="139" dur="332" tmFilter="0, 0; 0.125,0.2665; 0.25,0.4; 0.375,0.465; 0.5,0.5;  0.625,0.535; 0.75,0.6; 0.875,0.7335; 1,1">
                                          <p:stCondLst>
                                            <p:cond delay="1324"/>
                                          </p:stCondLst>
                                        </p:cTn>
                                        <p:tgtEl>
                                          <p:spTgt spid="26"/>
                                        </p:tgtEl>
                                        <p:attrNameLst>
                                          <p:attrName>ppt_y</p:attrName>
                                        </p:attrNameLst>
                                      </p:cBhvr>
                                      <p:tavLst>
                                        <p:tav tm="0" fmla="#ppt_y-sin(pi*$)/27">
                                          <p:val>
                                            <p:fltVal val="0"/>
                                          </p:val>
                                        </p:tav>
                                        <p:tav tm="100000">
                                          <p:val>
                                            <p:fltVal val="1"/>
                                          </p:val>
                                        </p:tav>
                                      </p:tavLst>
                                    </p:anim>
                                    <p:anim calcmode="lin" valueType="num">
                                      <p:cBhvr>
                                        <p:cTn id="140" dur="164" tmFilter="0, 0; 0.125,0.2665; 0.25,0.4; 0.375,0.465; 0.5,0.5;  0.625,0.535; 0.75,0.6; 0.875,0.7335; 1,1">
                                          <p:stCondLst>
                                            <p:cond delay="1656"/>
                                          </p:stCondLst>
                                        </p:cTn>
                                        <p:tgtEl>
                                          <p:spTgt spid="26"/>
                                        </p:tgtEl>
                                        <p:attrNameLst>
                                          <p:attrName>ppt_y</p:attrName>
                                        </p:attrNameLst>
                                      </p:cBhvr>
                                      <p:tavLst>
                                        <p:tav tm="0" fmla="#ppt_y-sin(pi*$)/81">
                                          <p:val>
                                            <p:fltVal val="0"/>
                                          </p:val>
                                        </p:tav>
                                        <p:tav tm="100000">
                                          <p:val>
                                            <p:fltVal val="1"/>
                                          </p:val>
                                        </p:tav>
                                      </p:tavLst>
                                    </p:anim>
                                    <p:animScale>
                                      <p:cBhvr>
                                        <p:cTn id="141" dur="26">
                                          <p:stCondLst>
                                            <p:cond delay="650"/>
                                          </p:stCondLst>
                                        </p:cTn>
                                        <p:tgtEl>
                                          <p:spTgt spid="26"/>
                                        </p:tgtEl>
                                      </p:cBhvr>
                                      <p:to x="100000" y="60000"/>
                                    </p:animScale>
                                    <p:animScale>
                                      <p:cBhvr>
                                        <p:cTn id="142" dur="166" decel="50000">
                                          <p:stCondLst>
                                            <p:cond delay="676"/>
                                          </p:stCondLst>
                                        </p:cTn>
                                        <p:tgtEl>
                                          <p:spTgt spid="26"/>
                                        </p:tgtEl>
                                      </p:cBhvr>
                                      <p:to x="100000" y="100000"/>
                                    </p:animScale>
                                    <p:animScale>
                                      <p:cBhvr>
                                        <p:cTn id="143" dur="26">
                                          <p:stCondLst>
                                            <p:cond delay="1312"/>
                                          </p:stCondLst>
                                        </p:cTn>
                                        <p:tgtEl>
                                          <p:spTgt spid="26"/>
                                        </p:tgtEl>
                                      </p:cBhvr>
                                      <p:to x="100000" y="80000"/>
                                    </p:animScale>
                                    <p:animScale>
                                      <p:cBhvr>
                                        <p:cTn id="144" dur="166" decel="50000">
                                          <p:stCondLst>
                                            <p:cond delay="1338"/>
                                          </p:stCondLst>
                                        </p:cTn>
                                        <p:tgtEl>
                                          <p:spTgt spid="26"/>
                                        </p:tgtEl>
                                      </p:cBhvr>
                                      <p:to x="100000" y="100000"/>
                                    </p:animScale>
                                    <p:animScale>
                                      <p:cBhvr>
                                        <p:cTn id="145" dur="26">
                                          <p:stCondLst>
                                            <p:cond delay="1642"/>
                                          </p:stCondLst>
                                        </p:cTn>
                                        <p:tgtEl>
                                          <p:spTgt spid="26"/>
                                        </p:tgtEl>
                                      </p:cBhvr>
                                      <p:to x="100000" y="90000"/>
                                    </p:animScale>
                                    <p:animScale>
                                      <p:cBhvr>
                                        <p:cTn id="146" dur="166" decel="50000">
                                          <p:stCondLst>
                                            <p:cond delay="1668"/>
                                          </p:stCondLst>
                                        </p:cTn>
                                        <p:tgtEl>
                                          <p:spTgt spid="26"/>
                                        </p:tgtEl>
                                      </p:cBhvr>
                                      <p:to x="100000" y="100000"/>
                                    </p:animScale>
                                    <p:animScale>
                                      <p:cBhvr>
                                        <p:cTn id="147" dur="26">
                                          <p:stCondLst>
                                            <p:cond delay="1808"/>
                                          </p:stCondLst>
                                        </p:cTn>
                                        <p:tgtEl>
                                          <p:spTgt spid="26"/>
                                        </p:tgtEl>
                                      </p:cBhvr>
                                      <p:to x="100000" y="95000"/>
                                    </p:animScale>
                                    <p:animScale>
                                      <p:cBhvr>
                                        <p:cTn id="148" dur="166" decel="50000">
                                          <p:stCondLst>
                                            <p:cond delay="1834"/>
                                          </p:stCondLst>
                                        </p:cTn>
                                        <p:tgtEl>
                                          <p:spTgt spid="26"/>
                                        </p:tgtEl>
                                      </p:cBhvr>
                                      <p:to x="100000" y="100000"/>
                                    </p:animScale>
                                  </p:childTnLst>
                                </p:cTn>
                              </p:par>
                              <p:par>
                                <p:cTn id="149" presetID="26" presetClass="entr" presetSubtype="0" fill="hold" grpId="0" nodeType="withEffect">
                                  <p:stCondLst>
                                    <p:cond delay="0"/>
                                  </p:stCondLst>
                                  <p:childTnLst>
                                    <p:set>
                                      <p:cBhvr>
                                        <p:cTn id="150" dur="1" fill="hold">
                                          <p:stCondLst>
                                            <p:cond delay="0"/>
                                          </p:stCondLst>
                                        </p:cTn>
                                        <p:tgtEl>
                                          <p:spTgt spid="28"/>
                                        </p:tgtEl>
                                        <p:attrNameLst>
                                          <p:attrName>style.visibility</p:attrName>
                                        </p:attrNameLst>
                                      </p:cBhvr>
                                      <p:to>
                                        <p:strVal val="visible"/>
                                      </p:to>
                                    </p:set>
                                    <p:animEffect transition="in" filter="wipe(down)">
                                      <p:cBhvr>
                                        <p:cTn id="151" dur="580">
                                          <p:stCondLst>
                                            <p:cond delay="0"/>
                                          </p:stCondLst>
                                        </p:cTn>
                                        <p:tgtEl>
                                          <p:spTgt spid="28"/>
                                        </p:tgtEl>
                                      </p:cBhvr>
                                    </p:animEffect>
                                    <p:anim calcmode="lin" valueType="num">
                                      <p:cBhvr>
                                        <p:cTn id="152" dur="1822" tmFilter="0,0; 0.14,0.36; 0.43,0.73; 0.71,0.91; 1.0,1.0">
                                          <p:stCondLst>
                                            <p:cond delay="0"/>
                                          </p:stCondLst>
                                        </p:cTn>
                                        <p:tgtEl>
                                          <p:spTgt spid="28"/>
                                        </p:tgtEl>
                                        <p:attrNameLst>
                                          <p:attrName>ppt_x</p:attrName>
                                        </p:attrNameLst>
                                      </p:cBhvr>
                                      <p:tavLst>
                                        <p:tav tm="0">
                                          <p:val>
                                            <p:strVal val="#ppt_x-0.25"/>
                                          </p:val>
                                        </p:tav>
                                        <p:tav tm="100000">
                                          <p:val>
                                            <p:strVal val="#ppt_x"/>
                                          </p:val>
                                        </p:tav>
                                      </p:tavLst>
                                    </p:anim>
                                    <p:anim calcmode="lin" valueType="num">
                                      <p:cBhvr>
                                        <p:cTn id="153" dur="664" tmFilter="0.0,0.0; 0.25,0.07; 0.50,0.2; 0.75,0.467; 1.0,1.0">
                                          <p:stCondLst>
                                            <p:cond delay="0"/>
                                          </p:stCondLst>
                                        </p:cTn>
                                        <p:tgtEl>
                                          <p:spTgt spid="28"/>
                                        </p:tgtEl>
                                        <p:attrNameLst>
                                          <p:attrName>ppt_y</p:attrName>
                                        </p:attrNameLst>
                                      </p:cBhvr>
                                      <p:tavLst>
                                        <p:tav tm="0" fmla="#ppt_y-sin(pi*$)/3">
                                          <p:val>
                                            <p:fltVal val="0.5"/>
                                          </p:val>
                                        </p:tav>
                                        <p:tav tm="100000">
                                          <p:val>
                                            <p:fltVal val="1"/>
                                          </p:val>
                                        </p:tav>
                                      </p:tavLst>
                                    </p:anim>
                                    <p:anim calcmode="lin" valueType="num">
                                      <p:cBhvr>
                                        <p:cTn id="154" dur="664" tmFilter="0, 0; 0.125,0.2665; 0.25,0.4; 0.375,0.465; 0.5,0.5;  0.625,0.535; 0.75,0.6; 0.875,0.7335; 1,1">
                                          <p:stCondLst>
                                            <p:cond delay="664"/>
                                          </p:stCondLst>
                                        </p:cTn>
                                        <p:tgtEl>
                                          <p:spTgt spid="28"/>
                                        </p:tgtEl>
                                        <p:attrNameLst>
                                          <p:attrName>ppt_y</p:attrName>
                                        </p:attrNameLst>
                                      </p:cBhvr>
                                      <p:tavLst>
                                        <p:tav tm="0" fmla="#ppt_y-sin(pi*$)/9">
                                          <p:val>
                                            <p:fltVal val="0"/>
                                          </p:val>
                                        </p:tav>
                                        <p:tav tm="100000">
                                          <p:val>
                                            <p:fltVal val="1"/>
                                          </p:val>
                                        </p:tav>
                                      </p:tavLst>
                                    </p:anim>
                                    <p:anim calcmode="lin" valueType="num">
                                      <p:cBhvr>
                                        <p:cTn id="155" dur="332" tmFilter="0, 0; 0.125,0.2665; 0.25,0.4; 0.375,0.465; 0.5,0.5;  0.625,0.535; 0.75,0.6; 0.875,0.7335; 1,1">
                                          <p:stCondLst>
                                            <p:cond delay="1324"/>
                                          </p:stCondLst>
                                        </p:cTn>
                                        <p:tgtEl>
                                          <p:spTgt spid="28"/>
                                        </p:tgtEl>
                                        <p:attrNameLst>
                                          <p:attrName>ppt_y</p:attrName>
                                        </p:attrNameLst>
                                      </p:cBhvr>
                                      <p:tavLst>
                                        <p:tav tm="0" fmla="#ppt_y-sin(pi*$)/27">
                                          <p:val>
                                            <p:fltVal val="0"/>
                                          </p:val>
                                        </p:tav>
                                        <p:tav tm="100000">
                                          <p:val>
                                            <p:fltVal val="1"/>
                                          </p:val>
                                        </p:tav>
                                      </p:tavLst>
                                    </p:anim>
                                    <p:anim calcmode="lin" valueType="num">
                                      <p:cBhvr>
                                        <p:cTn id="156" dur="164" tmFilter="0, 0; 0.125,0.2665; 0.25,0.4; 0.375,0.465; 0.5,0.5;  0.625,0.535; 0.75,0.6; 0.875,0.7335; 1,1">
                                          <p:stCondLst>
                                            <p:cond delay="1656"/>
                                          </p:stCondLst>
                                        </p:cTn>
                                        <p:tgtEl>
                                          <p:spTgt spid="28"/>
                                        </p:tgtEl>
                                        <p:attrNameLst>
                                          <p:attrName>ppt_y</p:attrName>
                                        </p:attrNameLst>
                                      </p:cBhvr>
                                      <p:tavLst>
                                        <p:tav tm="0" fmla="#ppt_y-sin(pi*$)/81">
                                          <p:val>
                                            <p:fltVal val="0"/>
                                          </p:val>
                                        </p:tav>
                                        <p:tav tm="100000">
                                          <p:val>
                                            <p:fltVal val="1"/>
                                          </p:val>
                                        </p:tav>
                                      </p:tavLst>
                                    </p:anim>
                                    <p:animScale>
                                      <p:cBhvr>
                                        <p:cTn id="157" dur="26">
                                          <p:stCondLst>
                                            <p:cond delay="650"/>
                                          </p:stCondLst>
                                        </p:cTn>
                                        <p:tgtEl>
                                          <p:spTgt spid="28"/>
                                        </p:tgtEl>
                                      </p:cBhvr>
                                      <p:to x="100000" y="60000"/>
                                    </p:animScale>
                                    <p:animScale>
                                      <p:cBhvr>
                                        <p:cTn id="158" dur="166" decel="50000">
                                          <p:stCondLst>
                                            <p:cond delay="676"/>
                                          </p:stCondLst>
                                        </p:cTn>
                                        <p:tgtEl>
                                          <p:spTgt spid="28"/>
                                        </p:tgtEl>
                                      </p:cBhvr>
                                      <p:to x="100000" y="100000"/>
                                    </p:animScale>
                                    <p:animScale>
                                      <p:cBhvr>
                                        <p:cTn id="159" dur="26">
                                          <p:stCondLst>
                                            <p:cond delay="1312"/>
                                          </p:stCondLst>
                                        </p:cTn>
                                        <p:tgtEl>
                                          <p:spTgt spid="28"/>
                                        </p:tgtEl>
                                      </p:cBhvr>
                                      <p:to x="100000" y="80000"/>
                                    </p:animScale>
                                    <p:animScale>
                                      <p:cBhvr>
                                        <p:cTn id="160" dur="166" decel="50000">
                                          <p:stCondLst>
                                            <p:cond delay="1338"/>
                                          </p:stCondLst>
                                        </p:cTn>
                                        <p:tgtEl>
                                          <p:spTgt spid="28"/>
                                        </p:tgtEl>
                                      </p:cBhvr>
                                      <p:to x="100000" y="100000"/>
                                    </p:animScale>
                                    <p:animScale>
                                      <p:cBhvr>
                                        <p:cTn id="161" dur="26">
                                          <p:stCondLst>
                                            <p:cond delay="1642"/>
                                          </p:stCondLst>
                                        </p:cTn>
                                        <p:tgtEl>
                                          <p:spTgt spid="28"/>
                                        </p:tgtEl>
                                      </p:cBhvr>
                                      <p:to x="100000" y="90000"/>
                                    </p:animScale>
                                    <p:animScale>
                                      <p:cBhvr>
                                        <p:cTn id="162" dur="166" decel="50000">
                                          <p:stCondLst>
                                            <p:cond delay="1668"/>
                                          </p:stCondLst>
                                        </p:cTn>
                                        <p:tgtEl>
                                          <p:spTgt spid="28"/>
                                        </p:tgtEl>
                                      </p:cBhvr>
                                      <p:to x="100000" y="100000"/>
                                    </p:animScale>
                                    <p:animScale>
                                      <p:cBhvr>
                                        <p:cTn id="163" dur="26">
                                          <p:stCondLst>
                                            <p:cond delay="1808"/>
                                          </p:stCondLst>
                                        </p:cTn>
                                        <p:tgtEl>
                                          <p:spTgt spid="28"/>
                                        </p:tgtEl>
                                      </p:cBhvr>
                                      <p:to x="100000" y="95000"/>
                                    </p:animScale>
                                    <p:animScale>
                                      <p:cBhvr>
                                        <p:cTn id="164" dur="166" decel="50000">
                                          <p:stCondLst>
                                            <p:cond delay="1834"/>
                                          </p:stCondLst>
                                        </p:cTn>
                                        <p:tgtEl>
                                          <p:spTgt spid="28"/>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28"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icture containing graphics, font, screenshot, logo&#10;&#10;Description automatically generated">
            <a:extLst>
              <a:ext uri="{FF2B5EF4-FFF2-40B4-BE49-F238E27FC236}">
                <a16:creationId xmlns:a16="http://schemas.microsoft.com/office/drawing/2014/main" id="{B268A665-A94A-3074-9454-712BC438FE2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17149" y="380280"/>
            <a:ext cx="2688760" cy="1378182"/>
          </a:xfrm>
          <a:prstGeom prst="rect">
            <a:avLst/>
          </a:prstGeom>
        </p:spPr>
      </p:pic>
      <p:pic>
        <p:nvPicPr>
          <p:cNvPr id="5" name="Picture 4" descr="A logo for a logistics company&#10;&#10;Description automatically generated with low confidence">
            <a:extLst>
              <a:ext uri="{FF2B5EF4-FFF2-40B4-BE49-F238E27FC236}">
                <a16:creationId xmlns:a16="http://schemas.microsoft.com/office/drawing/2014/main" id="{C6A1CACB-A426-C3A1-0DCA-3B67EC581A9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26978" y="49393"/>
            <a:ext cx="3067749" cy="2256274"/>
          </a:xfrm>
          <a:prstGeom prst="rect">
            <a:avLst/>
          </a:prstGeom>
        </p:spPr>
      </p:pic>
      <p:pic>
        <p:nvPicPr>
          <p:cNvPr id="7" name="Picture 6" descr="A picture containing font, logo, graphics, graphic design&#10;&#10;Description automatically generated">
            <a:extLst>
              <a:ext uri="{FF2B5EF4-FFF2-40B4-BE49-F238E27FC236}">
                <a16:creationId xmlns:a16="http://schemas.microsoft.com/office/drawing/2014/main" id="{1E651E20-0BA0-16C6-C225-D940D74BB1A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17149" y="2019300"/>
            <a:ext cx="4303194" cy="1409700"/>
          </a:xfrm>
          <a:prstGeom prst="rect">
            <a:avLst/>
          </a:prstGeom>
        </p:spPr>
      </p:pic>
      <p:pic>
        <p:nvPicPr>
          <p:cNvPr id="13" name="Picture 12" descr="A picture containing text, font, logo, graphics&#10;&#10;Description automatically generated">
            <a:extLst>
              <a:ext uri="{FF2B5EF4-FFF2-40B4-BE49-F238E27FC236}">
                <a16:creationId xmlns:a16="http://schemas.microsoft.com/office/drawing/2014/main" id="{D232E0E7-E67D-5EE4-61D6-D03E9D61DC35}"/>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08204" y="3988673"/>
            <a:ext cx="3222171" cy="1466012"/>
          </a:xfrm>
          <a:prstGeom prst="rect">
            <a:avLst/>
          </a:prstGeom>
        </p:spPr>
      </p:pic>
      <p:pic>
        <p:nvPicPr>
          <p:cNvPr id="15" name="Picture 14" descr="A logo of a company&#10;&#10;Description automatically generated with low confidence">
            <a:extLst>
              <a:ext uri="{FF2B5EF4-FFF2-40B4-BE49-F238E27FC236}">
                <a16:creationId xmlns:a16="http://schemas.microsoft.com/office/drawing/2014/main" id="{DE4265DA-E572-E248-67A4-6D406CB5A755}"/>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892725" y="3244646"/>
            <a:ext cx="2857500" cy="2411639"/>
          </a:xfrm>
          <a:prstGeom prst="rect">
            <a:avLst/>
          </a:prstGeom>
        </p:spPr>
      </p:pic>
      <p:pic>
        <p:nvPicPr>
          <p:cNvPr id="17" name="Picture 16" descr="A green logo with white text&#10;&#10;Description automatically generated with medium confidence">
            <a:extLst>
              <a:ext uri="{FF2B5EF4-FFF2-40B4-BE49-F238E27FC236}">
                <a16:creationId xmlns:a16="http://schemas.microsoft.com/office/drawing/2014/main" id="{9592D7DC-A5C0-FEAB-3F1E-C8391F0A0743}"/>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996218" y="259262"/>
            <a:ext cx="2343150" cy="1562100"/>
          </a:xfrm>
          <a:prstGeom prst="rect">
            <a:avLst/>
          </a:prstGeom>
        </p:spPr>
      </p:pic>
      <p:pic>
        <p:nvPicPr>
          <p:cNvPr id="19" name="Picture 18" descr="A picture containing text, font, graphics, logo&#10;&#10;Description automatically generated">
            <a:extLst>
              <a:ext uri="{FF2B5EF4-FFF2-40B4-BE49-F238E27FC236}">
                <a16:creationId xmlns:a16="http://schemas.microsoft.com/office/drawing/2014/main" id="{F17380CB-3BC1-C044-EA2E-591F7593A588}"/>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698171" y="4961969"/>
            <a:ext cx="3222171" cy="1905000"/>
          </a:xfrm>
          <a:prstGeom prst="rect">
            <a:avLst/>
          </a:prstGeom>
        </p:spPr>
      </p:pic>
      <p:pic>
        <p:nvPicPr>
          <p:cNvPr id="27" name="Picture 26" descr="A blue and white logo&#10;&#10;Description automatically generated with medium confidence">
            <a:extLst>
              <a:ext uri="{FF2B5EF4-FFF2-40B4-BE49-F238E27FC236}">
                <a16:creationId xmlns:a16="http://schemas.microsoft.com/office/drawing/2014/main" id="{3A45EB12-5F36-86B1-DC9F-4643EB918C0C}"/>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5409225" y="2052189"/>
            <a:ext cx="3067749" cy="1778170"/>
          </a:xfrm>
          <a:prstGeom prst="rect">
            <a:avLst/>
          </a:prstGeom>
        </p:spPr>
      </p:pic>
      <p:sp>
        <p:nvSpPr>
          <p:cNvPr id="29" name="TextBox 28">
            <a:extLst>
              <a:ext uri="{FF2B5EF4-FFF2-40B4-BE49-F238E27FC236}">
                <a16:creationId xmlns:a16="http://schemas.microsoft.com/office/drawing/2014/main" id="{C01CABB8-1EDA-04A0-7060-98747567C106}"/>
              </a:ext>
            </a:extLst>
          </p:cNvPr>
          <p:cNvSpPr txBox="1"/>
          <p:nvPr/>
        </p:nvSpPr>
        <p:spPr>
          <a:xfrm>
            <a:off x="5409225" y="6364431"/>
            <a:ext cx="6110514" cy="461665"/>
          </a:xfrm>
          <a:prstGeom prst="rect">
            <a:avLst/>
          </a:prstGeom>
          <a:noFill/>
        </p:spPr>
        <p:txBody>
          <a:bodyPr wrap="square">
            <a:spAutoFit/>
          </a:bodyPr>
          <a:lstStyle/>
          <a:p>
            <a:pPr marL="12700">
              <a:lnSpc>
                <a:spcPct val="100000"/>
              </a:lnSpc>
              <a:spcBef>
                <a:spcPts val="105"/>
              </a:spcBef>
            </a:pPr>
            <a:r>
              <a:rPr lang="en-US" sz="2400" b="1" dirty="0">
                <a:latin typeface="Carlito"/>
                <a:cs typeface="Carlito"/>
              </a:rPr>
              <a:t>www.usasaenterprises.com</a:t>
            </a:r>
            <a:endParaRPr lang="en-US" sz="2400" dirty="0">
              <a:latin typeface="Carlito"/>
              <a:cs typeface="Carlito"/>
            </a:endParaRPr>
          </a:p>
        </p:txBody>
      </p:sp>
    </p:spTree>
    <p:extLst>
      <p:ext uri="{BB962C8B-B14F-4D97-AF65-F5344CB8AC3E}">
        <p14:creationId xmlns:p14="http://schemas.microsoft.com/office/powerpoint/2010/main" val="16172600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mph" presetSubtype="0" fill="hold" nodeType="clickEffect">
                                  <p:stCondLst>
                                    <p:cond delay="0"/>
                                  </p:stCondLst>
                                  <p:childTnLst>
                                    <p:animScale>
                                      <p:cBhvr>
                                        <p:cTn id="6" dur="2000" fill="hold"/>
                                        <p:tgtEl>
                                          <p:spTgt spid="3"/>
                                        </p:tgtEl>
                                      </p:cBhvr>
                                      <p:by x="150000" y="150000"/>
                                    </p:animScale>
                                  </p:childTnLst>
                                </p:cTn>
                              </p:par>
                              <p:par>
                                <p:cTn id="7" presetID="6" presetClass="emph" presetSubtype="0" fill="hold" nodeType="withEffect">
                                  <p:stCondLst>
                                    <p:cond delay="0"/>
                                  </p:stCondLst>
                                  <p:childTnLst>
                                    <p:animScale>
                                      <p:cBhvr>
                                        <p:cTn id="8" dur="2000" fill="hold"/>
                                        <p:tgtEl>
                                          <p:spTgt spid="5"/>
                                        </p:tgtEl>
                                      </p:cBhvr>
                                      <p:by x="150000" y="150000"/>
                                    </p:animScale>
                                  </p:childTnLst>
                                </p:cTn>
                              </p:par>
                              <p:par>
                                <p:cTn id="9" presetID="6" presetClass="emph" presetSubtype="0" fill="hold" nodeType="withEffect">
                                  <p:stCondLst>
                                    <p:cond delay="0"/>
                                  </p:stCondLst>
                                  <p:childTnLst>
                                    <p:animScale>
                                      <p:cBhvr>
                                        <p:cTn id="10" dur="2000" fill="hold"/>
                                        <p:tgtEl>
                                          <p:spTgt spid="7"/>
                                        </p:tgtEl>
                                      </p:cBhvr>
                                      <p:by x="150000" y="150000"/>
                                    </p:animScale>
                                  </p:childTnLst>
                                </p:cTn>
                              </p:par>
                              <p:par>
                                <p:cTn id="11" presetID="6" presetClass="emph" presetSubtype="0" fill="hold" nodeType="withEffect">
                                  <p:stCondLst>
                                    <p:cond delay="0"/>
                                  </p:stCondLst>
                                  <p:childTnLst>
                                    <p:animScale>
                                      <p:cBhvr>
                                        <p:cTn id="12" dur="2000" fill="hold"/>
                                        <p:tgtEl>
                                          <p:spTgt spid="13"/>
                                        </p:tgtEl>
                                      </p:cBhvr>
                                      <p:by x="150000" y="150000"/>
                                    </p:animScale>
                                  </p:childTnLst>
                                </p:cTn>
                              </p:par>
                              <p:par>
                                <p:cTn id="13" presetID="6" presetClass="emph" presetSubtype="0" fill="hold" nodeType="withEffect">
                                  <p:stCondLst>
                                    <p:cond delay="0"/>
                                  </p:stCondLst>
                                  <p:childTnLst>
                                    <p:animScale>
                                      <p:cBhvr>
                                        <p:cTn id="14" dur="2000" fill="hold"/>
                                        <p:tgtEl>
                                          <p:spTgt spid="15"/>
                                        </p:tgtEl>
                                      </p:cBhvr>
                                      <p:by x="150000" y="150000"/>
                                    </p:animScale>
                                  </p:childTnLst>
                                </p:cTn>
                              </p:par>
                              <p:par>
                                <p:cTn id="15" presetID="6" presetClass="emph" presetSubtype="0" fill="hold" nodeType="withEffect">
                                  <p:stCondLst>
                                    <p:cond delay="0"/>
                                  </p:stCondLst>
                                  <p:childTnLst>
                                    <p:animScale>
                                      <p:cBhvr>
                                        <p:cTn id="16" dur="2000" fill="hold"/>
                                        <p:tgtEl>
                                          <p:spTgt spid="17"/>
                                        </p:tgtEl>
                                      </p:cBhvr>
                                      <p:by x="150000" y="150000"/>
                                    </p:animScale>
                                  </p:childTnLst>
                                </p:cTn>
                              </p:par>
                              <p:par>
                                <p:cTn id="17" presetID="6" presetClass="emph" presetSubtype="0" fill="hold" nodeType="withEffect">
                                  <p:stCondLst>
                                    <p:cond delay="0"/>
                                  </p:stCondLst>
                                  <p:childTnLst>
                                    <p:animScale>
                                      <p:cBhvr>
                                        <p:cTn id="18" dur="2000" fill="hold"/>
                                        <p:tgtEl>
                                          <p:spTgt spid="19"/>
                                        </p:tgtEl>
                                      </p:cBhvr>
                                      <p:by x="150000" y="150000"/>
                                    </p:animScale>
                                  </p:childTnLst>
                                </p:cTn>
                              </p:par>
                              <p:par>
                                <p:cTn id="19" presetID="6" presetClass="emph" presetSubtype="0" fill="hold" nodeType="withEffect">
                                  <p:stCondLst>
                                    <p:cond delay="0"/>
                                  </p:stCondLst>
                                  <p:childTnLst>
                                    <p:animScale>
                                      <p:cBhvr>
                                        <p:cTn id="20" dur="2000" fill="hold"/>
                                        <p:tgtEl>
                                          <p:spTgt spid="27"/>
                                        </p:tgtEl>
                                      </p:cBhvr>
                                      <p:by x="150000" y="150000"/>
                                    </p:animScale>
                                  </p:childTnLst>
                                </p:cTn>
                              </p:par>
                              <p:par>
                                <p:cTn id="21" presetID="6" presetClass="emph" presetSubtype="0" fill="hold" grpId="0" nodeType="withEffect">
                                  <p:stCondLst>
                                    <p:cond delay="0"/>
                                  </p:stCondLst>
                                  <p:childTnLst>
                                    <p:animScale>
                                      <p:cBhvr>
                                        <p:cTn id="22" dur="2000" fill="hold"/>
                                        <p:tgtEl>
                                          <p:spTgt spid="29"/>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p:bldLst>
  </p:timing>
</p:sld>
</file>

<file path=ppt/theme/theme1.xml><?xml version="1.0" encoding="utf-8"?>
<a:theme xmlns:a="http://schemas.openxmlformats.org/drawingml/2006/main" name="Facet">
  <a:themeElements>
    <a:clrScheme name="Office 2007-2010">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8C59B386-999D-4CB6-B907-9F3997C027CC}"/>
    </a:ext>
  </a:extLst>
</a:theme>
</file>

<file path=docProps/app.xml><?xml version="1.0" encoding="utf-8"?>
<Properties xmlns="http://schemas.openxmlformats.org/officeDocument/2006/extended-properties" xmlns:vt="http://schemas.openxmlformats.org/officeDocument/2006/docPropsVTypes">
  <Template>Facet</Template>
  <TotalTime>6054</TotalTime>
  <Words>629</Words>
  <Application>Microsoft Office PowerPoint</Application>
  <PresentationFormat>Widescreen</PresentationFormat>
  <Paragraphs>83</Paragraphs>
  <Slides>12</Slides>
  <Notes>0</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12</vt:i4>
      </vt:variant>
    </vt:vector>
  </HeadingPairs>
  <TitlesOfParts>
    <vt:vector size="24" baseType="lpstr">
      <vt:lpstr>Algerian</vt:lpstr>
      <vt:lpstr>Amasis MT Pro Black</vt:lpstr>
      <vt:lpstr>Arial</vt:lpstr>
      <vt:lpstr>Calibri</vt:lpstr>
      <vt:lpstr>Californian FB</vt:lpstr>
      <vt:lpstr>Carlito</vt:lpstr>
      <vt:lpstr>Cascadia Mono</vt:lpstr>
      <vt:lpstr>Tahoma</vt:lpstr>
      <vt:lpstr>Trebuchet MS</vt:lpstr>
      <vt:lpstr>Wingdings</vt:lpstr>
      <vt:lpstr>Wingdings 3</vt:lpstr>
      <vt:lpstr>Facet</vt:lpstr>
      <vt:lpstr>WELCOME  TO  USASA ENTERPRISES PVT LTD. </vt:lpstr>
      <vt:lpstr>Who are we?</vt:lpstr>
      <vt:lpstr>What we do…</vt:lpstr>
      <vt:lpstr>Challenges faced by the customers</vt:lpstr>
      <vt:lpstr>Our Service's  </vt:lpstr>
      <vt:lpstr>Project Handling</vt:lpstr>
      <vt:lpstr>Why us…</vt:lpstr>
      <vt:lpstr>PowerPoint Presentation</vt:lpstr>
      <vt:lpstr>PowerPoint Presentation</vt:lpstr>
      <vt:lpstr>PowerPoint Presentation</vt:lpstr>
      <vt:lpstr>Company Details….</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Usasa Enterprise</dc:creator>
  <cp:lastModifiedBy>Usasa Enterprise</cp:lastModifiedBy>
  <cp:revision>3</cp:revision>
  <cp:lastPrinted>2023-06-17T10:04:39Z</cp:lastPrinted>
  <dcterms:created xsi:type="dcterms:W3CDTF">2023-06-12T11:42:42Z</dcterms:created>
  <dcterms:modified xsi:type="dcterms:W3CDTF">2023-06-17T10:53:55Z</dcterms:modified>
</cp:coreProperties>
</file>